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51"/>
  </p:notesMasterIdLst>
  <p:handoutMasterIdLst>
    <p:handoutMasterId r:id="rId52"/>
  </p:handoutMasterIdLst>
  <p:sldIdLst>
    <p:sldId id="342" r:id="rId5"/>
    <p:sldId id="345" r:id="rId6"/>
    <p:sldId id="331" r:id="rId7"/>
    <p:sldId id="349" r:id="rId8"/>
    <p:sldId id="298" r:id="rId9"/>
    <p:sldId id="299" r:id="rId10"/>
    <p:sldId id="352" r:id="rId11"/>
    <p:sldId id="357" r:id="rId12"/>
    <p:sldId id="351" r:id="rId13"/>
    <p:sldId id="350" r:id="rId14"/>
    <p:sldId id="356" r:id="rId15"/>
    <p:sldId id="353" r:id="rId16"/>
    <p:sldId id="363" r:id="rId17"/>
    <p:sldId id="354" r:id="rId18"/>
    <p:sldId id="358" r:id="rId19"/>
    <p:sldId id="359" r:id="rId20"/>
    <p:sldId id="360" r:id="rId21"/>
    <p:sldId id="361" r:id="rId22"/>
    <p:sldId id="362" r:id="rId23"/>
    <p:sldId id="364" r:id="rId24"/>
    <p:sldId id="365" r:id="rId25"/>
    <p:sldId id="275" r:id="rId26"/>
    <p:sldId id="295" r:id="rId27"/>
    <p:sldId id="296" r:id="rId28"/>
    <p:sldId id="309" r:id="rId29"/>
    <p:sldId id="264" r:id="rId30"/>
    <p:sldId id="319" r:id="rId31"/>
    <p:sldId id="318" r:id="rId32"/>
    <p:sldId id="303" r:id="rId33"/>
    <p:sldId id="304" r:id="rId34"/>
    <p:sldId id="305" r:id="rId35"/>
    <p:sldId id="306" r:id="rId36"/>
    <p:sldId id="336" r:id="rId37"/>
    <p:sldId id="338" r:id="rId38"/>
    <p:sldId id="311" r:id="rId39"/>
    <p:sldId id="346" r:id="rId40"/>
    <p:sldId id="347" r:id="rId41"/>
    <p:sldId id="348" r:id="rId42"/>
    <p:sldId id="274" r:id="rId43"/>
    <p:sldId id="320" r:id="rId44"/>
    <p:sldId id="321" r:id="rId45"/>
    <p:sldId id="322" r:id="rId46"/>
    <p:sldId id="323" r:id="rId47"/>
    <p:sldId id="312" r:id="rId48"/>
    <p:sldId id="317" r:id="rId49"/>
    <p:sldId id="300" r:id="rId50"/>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70"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4" autoAdjust="0"/>
    <p:restoredTop sz="96044" autoAdjust="0"/>
  </p:normalViewPr>
  <p:slideViewPr>
    <p:cSldViewPr snapToGrid="0" showGuides="1">
      <p:cViewPr>
        <p:scale>
          <a:sx n="97" d="100"/>
          <a:sy n="97" d="100"/>
        </p:scale>
        <p:origin x="504" y="1160"/>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70"/>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A02-B74B-B9CF-2DB7B03C5C3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A02-B74B-B9CF-2DB7B03C5C3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A02-B74B-B9CF-2DB7B03C5C3F}"/>
            </c:ext>
          </c:extLst>
        </c:ser>
        <c:dLbls>
          <c:showLegendKey val="0"/>
          <c:showVal val="0"/>
          <c:showCatName val="0"/>
          <c:showSerName val="0"/>
          <c:showPercent val="0"/>
          <c:showBubbleSize val="0"/>
        </c:dLbls>
        <c:gapWidth val="219"/>
        <c:overlap val="-27"/>
        <c:axId val="380930144"/>
        <c:axId val="380931776"/>
      </c:barChart>
      <c:catAx>
        <c:axId val="38093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80931776"/>
        <c:crosses val="autoZero"/>
        <c:auto val="1"/>
        <c:lblAlgn val="ctr"/>
        <c:lblOffset val="100"/>
        <c:noMultiLvlLbl val="0"/>
      </c:catAx>
      <c:valAx>
        <c:axId val="380931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8093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86-F541-B5C5-029C7B17AA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986-F541-B5C5-029C7B17AAA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986-F541-B5C5-029C7B17AA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986-F541-B5C5-029C7B17AAA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223-F545-AFFF-4B4A0BABF03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EA-A44D-9B0A-557DD40F28D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EA-A44D-9B0A-557DD40F28D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EA-A44D-9B0A-557DD40F28D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EA-A44D-9B0A-557DD40F28D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223-F545-AFFF-4B4A0BABF032}"/>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1A99-BB45-846D-D05DE0527605}"/>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1A99-BB45-846D-D05DE0527605}"/>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1A99-BB45-846D-D05DE0527605}"/>
            </c:ext>
          </c:extLst>
        </c:ser>
        <c:dLbls>
          <c:showLegendKey val="0"/>
          <c:showVal val="0"/>
          <c:showCatName val="0"/>
          <c:showSerName val="0"/>
          <c:showPercent val="0"/>
          <c:showBubbleSize val="0"/>
        </c:dLbls>
        <c:smooth val="0"/>
        <c:axId val="395564640"/>
        <c:axId val="395534960"/>
      </c:lineChart>
      <c:catAx>
        <c:axId val="3955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95534960"/>
        <c:crosses val="autoZero"/>
        <c:auto val="1"/>
        <c:lblAlgn val="ctr"/>
        <c:lblOffset val="100"/>
        <c:noMultiLvlLbl val="0"/>
      </c:catAx>
      <c:valAx>
        <c:axId val="39553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95564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1A99-BB45-846D-D05DE0527605}"/>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1A99-BB45-846D-D05DE0527605}"/>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1A99-BB45-846D-D05DE0527605}"/>
            </c:ext>
          </c:extLst>
        </c:ser>
        <c:dLbls>
          <c:showLegendKey val="0"/>
          <c:showVal val="0"/>
          <c:showCatName val="0"/>
          <c:showSerName val="0"/>
          <c:showPercent val="0"/>
          <c:showBubbleSize val="0"/>
        </c:dLbls>
        <c:smooth val="0"/>
        <c:axId val="395564640"/>
        <c:axId val="395534960"/>
      </c:lineChart>
      <c:catAx>
        <c:axId val="395564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95534960"/>
        <c:crosses val="autoZero"/>
        <c:auto val="1"/>
        <c:lblAlgn val="ctr"/>
        <c:lblOffset val="100"/>
        <c:noMultiLvlLbl val="0"/>
      </c:catAx>
      <c:valAx>
        <c:axId val="39553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95564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8/19/20</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010088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 slide 22</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49957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 slide 23</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271548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637198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425634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full bleed photo, please put a 75% transparent squid ink overlay to ensure the title can be read.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329515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2607384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buy a coffee machine for your office – everyone get delicious latte, everyone is happy.</a:t>
            </a:r>
          </a:p>
          <a:p>
            <a:endParaRPr lang="en-US" dirty="0"/>
          </a:p>
          <a:p>
            <a:r>
              <a:rPr lang="en-US" dirty="0"/>
              <a:t>Then, you hire a lot more coffee addicts. You need another coffee machine. There is queues, </a:t>
            </a:r>
          </a:p>
          <a:p>
            <a:endParaRPr lang="en-US" dirty="0"/>
          </a:p>
          <a:p>
            <a:r>
              <a:rPr lang="en-US" dirty="0"/>
              <a:t>Then the coffee machine breakdown – fights break out, productivity stops. </a:t>
            </a:r>
          </a:p>
          <a:p>
            <a:endParaRPr lang="en-US" dirty="0"/>
          </a:p>
          <a:p>
            <a:r>
              <a:rPr lang="en-US" dirty="0"/>
              <a:t>So, you go for coffee machine as a service – this is </a:t>
            </a:r>
            <a:r>
              <a:rPr lang="en-US" dirty="0" err="1"/>
              <a:t>kinda</a:t>
            </a:r>
            <a:r>
              <a:rPr lang="en-US" dirty="0"/>
              <a:t> like infrastructure as a service</a:t>
            </a:r>
          </a:p>
          <a:p>
            <a:endParaRPr lang="en-US" dirty="0"/>
          </a:p>
          <a:p>
            <a:r>
              <a:rPr lang="en-US" dirty="0"/>
              <a:t>New shiny coffee machine gets delivered to your office. And some person comes over to service the coffee machine every day to keep it functioning and delivering great coffee everyday. </a:t>
            </a:r>
          </a:p>
          <a:p>
            <a:endParaRPr lang="en-US" dirty="0"/>
          </a:p>
          <a:p>
            <a:r>
              <a:rPr lang="en-US" dirty="0"/>
              <a:t>As you grow,  you’d just go and hire another coffee machine. It can even be upgraded and tested regularly for leaks. </a:t>
            </a:r>
          </a:p>
          <a:p>
            <a:endParaRPr lang="en-US" dirty="0"/>
          </a:p>
          <a:p>
            <a:endParaRPr lang="en-US" dirty="0"/>
          </a:p>
          <a:p>
            <a:r>
              <a:rPr lang="en-US" dirty="0"/>
              <a:t>So you go for coffee as a service, and this is serverless. Everyone has an app where they can order an app whenever they want 24/7 and a vast network of coffeeshops can deliver on demand to whichever building they need to in 10 mins. Each cup of coffee is exactly the same quality and temperature. It’s charged per transaction and it even gets cheaper the more coffees you order. </a:t>
            </a:r>
          </a:p>
          <a:p>
            <a:endParaRPr lang="en-US" dirty="0"/>
          </a:p>
          <a:p>
            <a:r>
              <a:rPr lang="en-US" dirty="0"/>
              <a:t>Then, you suddenly have a big conference that you need to order coffees for 100 people. Coffee as a service can deliver the same quality beverage to 100 people in the same amount of time.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32776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12726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25425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88185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82978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10644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maximize visibility, when placing a logo on Squid Ink we recommend getting a white version of the logo with a transparent background. If this is not possible you should use the slide for logos with the white background.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5984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slide 21</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456777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8"/>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spTree>
    <p:extLst>
      <p:ext uri="{BB962C8B-B14F-4D97-AF65-F5344CB8AC3E}">
        <p14:creationId xmlns:p14="http://schemas.microsoft.com/office/powerpoint/2010/main" val="22170408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8"/>
          </a:xfrm>
          <a:prstGeom prst="rect">
            <a:avLst/>
          </a:prstGeom>
        </p:spPr>
      </p:pic>
    </p:spTree>
    <p:extLst>
      <p:ext uri="{BB962C8B-B14F-4D97-AF65-F5344CB8AC3E}">
        <p14:creationId xmlns:p14="http://schemas.microsoft.com/office/powerpoint/2010/main" val="3192394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1"/>
          </a:xfrm>
          <a:prstGeom prst="rect">
            <a:avLst/>
          </a:prstGeom>
        </p:spPr>
      </p:pic>
    </p:spTree>
    <p:extLst>
      <p:ext uri="{BB962C8B-B14F-4D97-AF65-F5344CB8AC3E}">
        <p14:creationId xmlns:p14="http://schemas.microsoft.com/office/powerpoint/2010/main" val="2381838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pic>
        <p:nvPicPr>
          <p:cNvPr id="7" name="Picture 6">
            <a:extLst>
              <a:ext uri="{FF2B5EF4-FFF2-40B4-BE49-F238E27FC236}">
                <a16:creationId xmlns:a16="http://schemas.microsoft.com/office/drawing/2014/main" id="{EF791862-4A02-AC41-AB46-5CAD4BB6429C}"/>
              </a:ext>
            </a:extLst>
          </p:cNvPr>
          <p:cNvPicPr>
            <a:picLocks noChangeAspect="1"/>
          </p:cNvPicPr>
          <p:nvPr userDrawn="1"/>
        </p:nvPicPr>
        <p:blipFill>
          <a:blip r:embed="rId2"/>
          <a:srcRect/>
          <a:stretch/>
        </p:blipFill>
        <p:spPr>
          <a:xfrm>
            <a:off x="13349613" y="7531058"/>
            <a:ext cx="709192" cy="424101"/>
          </a:xfrm>
          <a:prstGeom prst="rect">
            <a:avLst/>
          </a:prstGeom>
        </p:spPr>
      </p:pic>
    </p:spTree>
    <p:extLst>
      <p:ext uri="{BB962C8B-B14F-4D97-AF65-F5344CB8AC3E}">
        <p14:creationId xmlns:p14="http://schemas.microsoft.com/office/powerpoint/2010/main" val="4266760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solidFill>
                  <a:schemeClr val="tx1"/>
                </a:solidFill>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a:t>
            </a:r>
          </a:p>
        </p:txBody>
      </p:sp>
      <p:pic>
        <p:nvPicPr>
          <p:cNvPr id="7" name="Picture 6"/>
          <p:cNvPicPr>
            <a:picLocks noChangeAspect="1"/>
          </p:cNvPicPr>
          <p:nvPr userDrawn="1"/>
        </p:nvPicPr>
        <p:blipFill>
          <a:blip r:embed="rId26"/>
          <a:srcRect/>
          <a:stretch/>
        </p:blipFill>
        <p:spPr>
          <a:xfrm>
            <a:off x="13349613" y="7531058"/>
            <a:ext cx="709192" cy="424101"/>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www.brandwares.com/bestpractices/2015/10/xml-hacking-font-themes/" TargetMode="Externa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svg"/><Relationship Id="rId3" Type="http://schemas.openxmlformats.org/officeDocument/2006/relationships/image" Target="../media/image30.svg"/><Relationship Id="rId7" Type="http://schemas.openxmlformats.org/officeDocument/2006/relationships/image" Target="../media/image26.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9.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2.svg"/><Relationship Id="rId5" Type="http://schemas.openxmlformats.org/officeDocument/2006/relationships/image" Target="../media/image32.svg"/><Relationship Id="rId15" Type="http://schemas.openxmlformats.org/officeDocument/2006/relationships/image" Target="../media/image38.svg"/><Relationship Id="rId10" Type="http://schemas.openxmlformats.org/officeDocument/2006/relationships/image" Target="../media/image21.png"/><Relationship Id="rId4" Type="http://schemas.openxmlformats.org/officeDocument/2006/relationships/image" Target="../media/image31.png"/><Relationship Id="rId9" Type="http://schemas.openxmlformats.org/officeDocument/2006/relationships/image" Target="../media/image34.sv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0.xml"/><Relationship Id="rId5" Type="http://schemas.openxmlformats.org/officeDocument/2006/relationships/image" Target="../media/image47.jp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glendont/aws-serverless-worksho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81689-3ACB-2846-8CC8-A9132C15B4B7}"/>
              </a:ext>
            </a:extLst>
          </p:cNvPr>
          <p:cNvSpPr>
            <a:spLocks noGrp="1"/>
          </p:cNvSpPr>
          <p:nvPr>
            <p:ph type="body" sz="quarter" idx="10"/>
          </p:nvPr>
        </p:nvSpPr>
        <p:spPr/>
        <p:txBody>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FONT SETUP</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600" dirty="0"/>
          </a:p>
          <a:p>
            <a:endParaRPr lang="en-US" sz="1600" dirty="0"/>
          </a:p>
          <a:p>
            <a:endParaRPr lang="en-US" sz="1600" dirty="0"/>
          </a:p>
          <a:p>
            <a:endParaRPr lang="en-US" sz="1600" dirty="0"/>
          </a:p>
          <a:p>
            <a:endParaRPr lang="en-US" sz="1600" dirty="0"/>
          </a:p>
          <a:p>
            <a:pPr lvl="0"/>
            <a:r>
              <a:rPr lang="en-US" sz="5800" dirty="0">
                <a:solidFill>
                  <a:schemeClr val="accent1"/>
                </a:solidFill>
              </a:rPr>
              <a:t>Amazon Ember</a:t>
            </a:r>
          </a:p>
          <a:p>
            <a:pPr lvl="0"/>
            <a:r>
              <a:rPr lang="en-US" sz="3400" spc="200" dirty="0" err="1">
                <a:latin typeface="Amazon Ember Light" panose="020B0403020204020204" pitchFamily="34" charset="0"/>
                <a:ea typeface="Amazon Ember Light" panose="020B0403020204020204" pitchFamily="34" charset="0"/>
                <a:cs typeface="Amazon Ember Light" panose="020B0403020204020204" pitchFamily="34" charset="0"/>
              </a:rPr>
              <a:t>abcdefghijklmnopqrstuvwxyz</a:t>
            </a:r>
            <a:endParaRPr lang="en-US" sz="3400" spc="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p>
          <a:p>
            <a:endParaRPr lang="en-US" sz="1600" dirty="0"/>
          </a:p>
          <a:p>
            <a:endParaRPr lang="en-US" sz="1600" dirty="0"/>
          </a:p>
          <a:p>
            <a:endParaRPr lang="en-US" sz="1600" dirty="0"/>
          </a:p>
          <a:p>
            <a:endParaRPr lang="en-US" sz="1600" dirty="0"/>
          </a:p>
        </p:txBody>
      </p:sp>
      <p:sp>
        <p:nvSpPr>
          <p:cNvPr id="4" name="Text Placeholder 3">
            <a:extLst>
              <a:ext uri="{FF2B5EF4-FFF2-40B4-BE49-F238E27FC236}">
                <a16:creationId xmlns:a16="http://schemas.microsoft.com/office/drawing/2014/main" id="{AE8EF5F1-D024-7F4E-9993-05E3E459DDC4}"/>
              </a:ext>
            </a:extLst>
          </p:cNvPr>
          <p:cNvSpPr>
            <a:spLocks noGrp="1"/>
          </p:cNvSpPr>
          <p:nvPr>
            <p:ph type="body" sz="quarter" idx="11"/>
          </p:nvPr>
        </p:nvSpPr>
        <p:spPr/>
        <p:txBody>
          <a:bodyPr/>
          <a:lstStyle/>
          <a:p>
            <a:r>
              <a:rPr lang="en-US" sz="1400" dirty="0"/>
              <a:t>On Mac computers, only Office fonts are available to set as the default font. There is a hack to make Amazon Ember available, here’s how:</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lvl="0"/>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a:p>
            <a:pPr lvl="0"/>
            <a:r>
              <a:rPr lang="en-US" sz="1400" b="1" dirty="0">
                <a:latin typeface="Amazon Ember" panose="020B0603020204020204" pitchFamily="34" charset="0"/>
                <a:ea typeface="Amazon Ember" panose="020B0603020204020204" pitchFamily="34" charset="0"/>
                <a:cs typeface="Amazon Ember" panose="020B0603020204020204" pitchFamily="34" charset="0"/>
              </a:rPr>
              <a:t>Step 1 – Download </a:t>
            </a:r>
            <a:r>
              <a:rPr lang="en-US" sz="1400" b="1" dirty="0" err="1">
                <a:latin typeface="Amazon Ember" panose="020B0603020204020204" pitchFamily="34" charset="0"/>
                <a:ea typeface="Amazon Ember" panose="020B0603020204020204" pitchFamily="34" charset="0"/>
                <a:cs typeface="Amazon Ember" panose="020B0603020204020204" pitchFamily="34" charset="0"/>
              </a:rPr>
              <a:t>AWSBrand.xml</a:t>
            </a:r>
            <a:r>
              <a:rPr lang="en-US" sz="1400" b="1" dirty="0">
                <a:latin typeface="Amazon Ember" panose="020B0603020204020204" pitchFamily="34" charset="0"/>
                <a:ea typeface="Amazon Ember" panose="020B0603020204020204" pitchFamily="34" charset="0"/>
                <a:cs typeface="Amazon Ember" panose="020B0603020204020204" pitchFamily="34" charset="0"/>
              </a:rPr>
              <a:t>:</a:t>
            </a:r>
          </a:p>
          <a:p>
            <a:r>
              <a:rPr lang="en-US" sz="1400" i="1" dirty="0">
                <a:latin typeface="Amazon Ember" panose="020B0603020204020204" pitchFamily="34" charset="0"/>
                <a:ea typeface="Amazon Ember" panose="020B0603020204020204" pitchFamily="34" charset="0"/>
                <a:cs typeface="Amazon Ember" panose="020B0603020204020204" pitchFamily="34" charset="0"/>
              </a:rPr>
              <a:t>https://</a:t>
            </a:r>
            <a:r>
              <a:rPr lang="en-US" sz="1400" i="1" dirty="0" err="1">
                <a:latin typeface="Amazon Ember" panose="020B0603020204020204" pitchFamily="34" charset="0"/>
                <a:ea typeface="Amazon Ember" panose="020B0603020204020204" pitchFamily="34" charset="0"/>
                <a:cs typeface="Amazon Ember" panose="020B0603020204020204" pitchFamily="34" charset="0"/>
              </a:rPr>
              <a:t>amazonwebservices.box.com</a:t>
            </a:r>
            <a:r>
              <a:rPr lang="en-US" sz="1400" i="1" dirty="0">
                <a:latin typeface="Amazon Ember" panose="020B0603020204020204" pitchFamily="34" charset="0"/>
                <a:ea typeface="Amazon Ember" panose="020B0603020204020204" pitchFamily="34" charset="0"/>
                <a:cs typeface="Amazon Ember" panose="020B0603020204020204" pitchFamily="34" charset="0"/>
              </a:rPr>
              <a:t>/s/9gmsjn49nsnyzcgzuhvaqq8ttgj12e3a</a:t>
            </a:r>
          </a:p>
          <a:p>
            <a:pPr lvl="0"/>
            <a:endParaRPr lang="en-US" sz="1400" dirty="0"/>
          </a:p>
          <a:p>
            <a:pPr lvl="0"/>
            <a:r>
              <a:rPr lang="en-US" sz="1400" b="1" dirty="0">
                <a:latin typeface="Amazon Ember" panose="020B0603020204020204" pitchFamily="34" charset="0"/>
                <a:ea typeface="Amazon Ember" panose="020B0603020204020204" pitchFamily="34" charset="0"/>
                <a:cs typeface="Amazon Ember" panose="020B0603020204020204" pitchFamily="34" charset="0"/>
              </a:rPr>
              <a:t>Step 2 – Copy </a:t>
            </a:r>
            <a:r>
              <a:rPr lang="en-US" sz="1400" b="1" dirty="0" err="1">
                <a:latin typeface="Amazon Ember" panose="020B0603020204020204" pitchFamily="34" charset="0"/>
                <a:ea typeface="Amazon Ember" panose="020B0603020204020204" pitchFamily="34" charset="0"/>
                <a:cs typeface="Amazon Ember" panose="020B0603020204020204" pitchFamily="34" charset="0"/>
              </a:rPr>
              <a:t>AWSBrand.xml</a:t>
            </a:r>
            <a:r>
              <a:rPr lang="en-US" sz="1400" b="1" dirty="0">
                <a:latin typeface="Amazon Ember" panose="020B0603020204020204" pitchFamily="34" charset="0"/>
                <a:ea typeface="Amazon Ember" panose="020B0603020204020204" pitchFamily="34" charset="0"/>
                <a:cs typeface="Amazon Ember" panose="020B0603020204020204" pitchFamily="34" charset="0"/>
              </a:rPr>
              <a:t> to your local folder:</a:t>
            </a:r>
          </a:p>
          <a:p>
            <a:pPr lvl="0"/>
            <a:r>
              <a:rPr lang="en-US" sz="1400" i="1" dirty="0">
                <a:latin typeface="Amazon Ember" panose="020B0603020204020204" pitchFamily="34" charset="0"/>
                <a:ea typeface="Amazon Ember" panose="020B0603020204020204" pitchFamily="34" charset="0"/>
                <a:cs typeface="Amazon Ember" panose="020B0603020204020204" pitchFamily="34" charset="0"/>
              </a:rPr>
              <a:t>Users/</a:t>
            </a:r>
            <a:r>
              <a:rPr lang="en-US" sz="1400" i="1" dirty="0" err="1">
                <a:latin typeface="Amazon Ember" panose="020B0603020204020204" pitchFamily="34" charset="0"/>
                <a:ea typeface="Amazon Ember" panose="020B0603020204020204" pitchFamily="34" charset="0"/>
                <a:cs typeface="Amazon Ember" panose="020B0603020204020204" pitchFamily="34" charset="0"/>
              </a:rPr>
              <a:t>YourUserName</a:t>
            </a:r>
            <a:r>
              <a:rPr lang="en-US" sz="1400" i="1" dirty="0">
                <a:latin typeface="Amazon Ember" panose="020B0603020204020204" pitchFamily="34" charset="0"/>
                <a:ea typeface="Amazon Ember" panose="020B0603020204020204" pitchFamily="34" charset="0"/>
                <a:cs typeface="Amazon Ember" panose="020B0603020204020204" pitchFamily="34" charset="0"/>
              </a:rPr>
              <a:t>/Library/</a:t>
            </a:r>
            <a:r>
              <a:rPr lang="en-US" sz="1400" i="1" dirty="0" err="1">
                <a:latin typeface="Amazon Ember" panose="020B0603020204020204" pitchFamily="34" charset="0"/>
                <a:ea typeface="Amazon Ember" panose="020B0603020204020204" pitchFamily="34" charset="0"/>
                <a:cs typeface="Amazon Ember" panose="020B0603020204020204" pitchFamily="34" charset="0"/>
              </a:rPr>
              <a:t>GroupContainers</a:t>
            </a:r>
            <a:r>
              <a:rPr lang="en-US" sz="1400" i="1" dirty="0">
                <a:latin typeface="Amazon Ember" panose="020B0603020204020204" pitchFamily="34" charset="0"/>
                <a:ea typeface="Amazon Ember" panose="020B0603020204020204" pitchFamily="34" charset="0"/>
                <a:cs typeface="Amazon Ember" panose="020B0603020204020204" pitchFamily="34" charset="0"/>
              </a:rPr>
              <a:t>/UBF8T346G9.Office/</a:t>
            </a:r>
            <a:r>
              <a:rPr lang="en-US" sz="1400" i="1" dirty="0" err="1">
                <a:latin typeface="Amazon Ember" panose="020B0603020204020204" pitchFamily="34" charset="0"/>
                <a:ea typeface="Amazon Ember" panose="020B0603020204020204" pitchFamily="34" charset="0"/>
                <a:cs typeface="Amazon Ember" panose="020B0603020204020204" pitchFamily="34" charset="0"/>
              </a:rPr>
              <a:t>UserContent</a:t>
            </a:r>
            <a:r>
              <a:rPr lang="en-US" sz="1400" i="1" dirty="0">
                <a:latin typeface="Amazon Ember" panose="020B0603020204020204" pitchFamily="34" charset="0"/>
                <a:ea typeface="Amazon Ember" panose="020B0603020204020204" pitchFamily="34" charset="0"/>
                <a:cs typeface="Amazon Ember" panose="020B0603020204020204" pitchFamily="34" charset="0"/>
              </a:rPr>
              <a:t>/Themes/Theme Fonts</a:t>
            </a:r>
          </a:p>
          <a:p>
            <a:endParaRPr lang="en-US" sz="1400" dirty="0"/>
          </a:p>
          <a:p>
            <a:r>
              <a:rPr lang="en-US" sz="1400" b="1" dirty="0">
                <a:latin typeface="Amazon Ember" panose="020B0603020204020204" pitchFamily="34" charset="0"/>
                <a:ea typeface="Amazon Ember" panose="020B0603020204020204" pitchFamily="34" charset="0"/>
                <a:cs typeface="Amazon Ember" panose="020B0603020204020204" pitchFamily="34" charset="0"/>
              </a:rPr>
              <a:t>Note:</a:t>
            </a:r>
          </a:p>
          <a:p>
            <a:r>
              <a:rPr lang="en-US" sz="1400" dirty="0"/>
              <a:t>Once the font is correctly installed, it will show in PowerPoint's Slide Master view under the Fonts dropdown. A new Custom group will appear at the top of the list with Amazon Ember in it.</a:t>
            </a:r>
          </a:p>
          <a:p>
            <a:endParaRPr lang="en-US" sz="1400" dirty="0"/>
          </a:p>
          <a:p>
            <a:r>
              <a:rPr lang="en-US" sz="1400" dirty="0"/>
              <a:t>The templates have Ember set as the default font but if you run into difficulties, especially when importing a deck to the Brand template, this will enable you to fix it.</a:t>
            </a:r>
          </a:p>
          <a:p>
            <a:endParaRPr lang="en-US" sz="1400" dirty="0"/>
          </a:p>
          <a:p>
            <a:r>
              <a:rPr lang="en-US" sz="1400" dirty="0"/>
              <a:t>More info: </a:t>
            </a:r>
            <a:r>
              <a:rPr lang="en-US" sz="1400" dirty="0">
                <a:hlinkClick r:id="rId2"/>
              </a:rPr>
              <a:t>http://www.brandwares.com/bestpractices/2015/10/xml-hacking-font-themes/</a:t>
            </a:r>
            <a:endParaRPr lang="en-US" sz="1400" dirty="0"/>
          </a:p>
        </p:txBody>
      </p:sp>
      <p:sp>
        <p:nvSpPr>
          <p:cNvPr id="9" name="Title 8">
            <a:extLst>
              <a:ext uri="{FF2B5EF4-FFF2-40B4-BE49-F238E27FC236}">
                <a16:creationId xmlns:a16="http://schemas.microsoft.com/office/drawing/2014/main" id="{917C373D-381B-7A47-9519-BF6A0E28CE13}"/>
              </a:ext>
            </a:extLst>
          </p:cNvPr>
          <p:cNvSpPr>
            <a:spLocks noGrp="1"/>
          </p:cNvSpPr>
          <p:nvPr>
            <p:ph type="title"/>
          </p:nvPr>
        </p:nvSpPr>
        <p:spPr/>
        <p:txBody>
          <a:bodyPr>
            <a:normAutofit/>
          </a:bodyPr>
          <a:lstStyle/>
          <a:p>
            <a:r>
              <a:rPr lang="en-US" dirty="0"/>
              <a:t>How to use the template</a:t>
            </a:r>
          </a:p>
        </p:txBody>
      </p:sp>
    </p:spTree>
    <p:extLst>
      <p:ext uri="{BB962C8B-B14F-4D97-AF65-F5344CB8AC3E}">
        <p14:creationId xmlns:p14="http://schemas.microsoft.com/office/powerpoint/2010/main" val="3655926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Serverless Services</a:t>
            </a:r>
          </a:p>
        </p:txBody>
      </p:sp>
      <p:sp>
        <p:nvSpPr>
          <p:cNvPr id="16" name="Title 1">
            <a:extLst>
              <a:ext uri="{FF2B5EF4-FFF2-40B4-BE49-F238E27FC236}">
                <a16:creationId xmlns:a16="http://schemas.microsoft.com/office/drawing/2014/main" id="{6AE721E2-9356-0B44-B388-0AA66C4921F0}"/>
              </a:ext>
            </a:extLst>
          </p:cNvPr>
          <p:cNvSpPr txBox="1">
            <a:spLocks/>
          </p:cNvSpPr>
          <p:nvPr/>
        </p:nvSpPr>
        <p:spPr>
          <a:xfrm>
            <a:off x="1882818" y="2137152"/>
            <a:ext cx="5525072" cy="4224481"/>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Amazon API Gateway</a:t>
            </a:r>
          </a:p>
          <a:p>
            <a:br>
              <a:rPr lang="en-US" sz="2400" dirty="0"/>
            </a:br>
            <a:endParaRPr lang="en-US" sz="2400" dirty="0"/>
          </a:p>
          <a:p>
            <a:r>
              <a:rPr lang="en-US" sz="2400" dirty="0"/>
              <a:t>Amazon Lambda</a:t>
            </a:r>
            <a:br>
              <a:rPr lang="en-US" sz="2400" dirty="0"/>
            </a:br>
            <a:br>
              <a:rPr lang="en-US" sz="2400" dirty="0"/>
            </a:br>
            <a:endParaRPr lang="en-US" sz="2400" dirty="0"/>
          </a:p>
          <a:p>
            <a:r>
              <a:rPr lang="en-US" sz="2400" dirty="0"/>
              <a:t>Amazon Simple Notification Service (SNS)</a:t>
            </a:r>
            <a:br>
              <a:rPr lang="en-US" sz="2400" dirty="0"/>
            </a:br>
            <a:br>
              <a:rPr lang="en-US" sz="2400" dirty="0"/>
            </a:br>
            <a:endParaRPr lang="en-US" sz="2400" dirty="0"/>
          </a:p>
          <a:p>
            <a:r>
              <a:rPr lang="en-US" sz="2400" dirty="0"/>
              <a:t>Amazon Simple Queue Service (SQS)</a:t>
            </a:r>
          </a:p>
        </p:txBody>
      </p:sp>
      <p:sp>
        <p:nvSpPr>
          <p:cNvPr id="20" name="Title 1">
            <a:extLst>
              <a:ext uri="{FF2B5EF4-FFF2-40B4-BE49-F238E27FC236}">
                <a16:creationId xmlns:a16="http://schemas.microsoft.com/office/drawing/2014/main" id="{8031150D-9E36-EB40-B543-7E5E0377F8B1}"/>
              </a:ext>
            </a:extLst>
          </p:cNvPr>
          <p:cNvSpPr txBox="1">
            <a:spLocks/>
          </p:cNvSpPr>
          <p:nvPr/>
        </p:nvSpPr>
        <p:spPr>
          <a:xfrm>
            <a:off x="9041160" y="2201316"/>
            <a:ext cx="5525073" cy="4719397"/>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Amazon Fargate</a:t>
            </a:r>
            <a:br>
              <a:rPr lang="en-US" sz="2400" dirty="0"/>
            </a:br>
            <a:br>
              <a:rPr lang="en-US" sz="2400" dirty="0"/>
            </a:br>
            <a:endParaRPr lang="en-US" sz="2400" dirty="0"/>
          </a:p>
          <a:p>
            <a:r>
              <a:rPr lang="en-US" sz="2400" dirty="0"/>
              <a:t>Amazon EventBridge</a:t>
            </a:r>
            <a:br>
              <a:rPr lang="en-US" sz="2400" dirty="0"/>
            </a:br>
            <a:br>
              <a:rPr lang="en-US" sz="2400" dirty="0"/>
            </a:br>
            <a:endParaRPr lang="en-US" sz="2400" dirty="0"/>
          </a:p>
          <a:p>
            <a:r>
              <a:rPr lang="en-US" sz="2400" dirty="0"/>
              <a:t>Amazon Step Functions</a:t>
            </a:r>
            <a:br>
              <a:rPr lang="en-US" sz="2400" dirty="0"/>
            </a:br>
            <a:br>
              <a:rPr lang="en-US" sz="2400" dirty="0"/>
            </a:br>
            <a:endParaRPr lang="en-US" sz="2400" dirty="0"/>
          </a:p>
          <a:p>
            <a:r>
              <a:rPr lang="en-US" sz="2400" dirty="0"/>
              <a:t>Amazon Serverless Application Model (SAM)</a:t>
            </a:r>
            <a:br>
              <a:rPr lang="en-US" sz="2400" dirty="0"/>
            </a:br>
            <a:endParaRPr lang="en-US" sz="2400" dirty="0"/>
          </a:p>
        </p:txBody>
      </p:sp>
      <p:pic>
        <p:nvPicPr>
          <p:cNvPr id="22" name="Graphic 21">
            <a:extLst>
              <a:ext uri="{FF2B5EF4-FFF2-40B4-BE49-F238E27FC236}">
                <a16:creationId xmlns:a16="http://schemas.microsoft.com/office/drawing/2014/main" id="{B1C76AA3-1DCF-E042-AC3F-D413CF76E7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769" y="2001482"/>
            <a:ext cx="711200" cy="711200"/>
          </a:xfrm>
          <a:prstGeom prst="rect">
            <a:avLst/>
          </a:prstGeom>
        </p:spPr>
      </p:pic>
      <p:pic>
        <p:nvPicPr>
          <p:cNvPr id="23" name="Graphic 22">
            <a:extLst>
              <a:ext uri="{FF2B5EF4-FFF2-40B4-BE49-F238E27FC236}">
                <a16:creationId xmlns:a16="http://schemas.microsoft.com/office/drawing/2014/main" id="{B26E6F6B-8CCD-6344-AE94-1EEACDC12A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769" y="4371828"/>
            <a:ext cx="711200" cy="711200"/>
          </a:xfrm>
          <a:prstGeom prst="rect">
            <a:avLst/>
          </a:prstGeom>
        </p:spPr>
      </p:pic>
      <p:pic>
        <p:nvPicPr>
          <p:cNvPr id="24" name="Graphic 23">
            <a:extLst>
              <a:ext uri="{FF2B5EF4-FFF2-40B4-BE49-F238E27FC236}">
                <a16:creationId xmlns:a16="http://schemas.microsoft.com/office/drawing/2014/main" id="{33FEEDCA-F969-A748-BA10-EA75A0A27C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4769" y="3068974"/>
            <a:ext cx="711200" cy="711200"/>
          </a:xfrm>
          <a:prstGeom prst="rect">
            <a:avLst/>
          </a:prstGeom>
        </p:spPr>
      </p:pic>
      <p:pic>
        <p:nvPicPr>
          <p:cNvPr id="25" name="Graphic 24">
            <a:extLst>
              <a:ext uri="{FF2B5EF4-FFF2-40B4-BE49-F238E27FC236}">
                <a16:creationId xmlns:a16="http://schemas.microsoft.com/office/drawing/2014/main" id="{6C7F6E71-EBDB-3E4C-827B-884916AB13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69" y="5645254"/>
            <a:ext cx="711200" cy="711200"/>
          </a:xfrm>
          <a:prstGeom prst="rect">
            <a:avLst/>
          </a:prstGeom>
        </p:spPr>
      </p:pic>
      <p:pic>
        <p:nvPicPr>
          <p:cNvPr id="26" name="Graphic 25">
            <a:extLst>
              <a:ext uri="{FF2B5EF4-FFF2-40B4-BE49-F238E27FC236}">
                <a16:creationId xmlns:a16="http://schemas.microsoft.com/office/drawing/2014/main" id="{F1B7A1B7-BA64-0A41-A52D-F414A866B0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43378" y="3068974"/>
            <a:ext cx="711200" cy="711200"/>
          </a:xfrm>
          <a:prstGeom prst="rect">
            <a:avLst/>
          </a:prstGeom>
        </p:spPr>
      </p:pic>
      <p:pic>
        <p:nvPicPr>
          <p:cNvPr id="27" name="Graphic 26">
            <a:extLst>
              <a:ext uri="{FF2B5EF4-FFF2-40B4-BE49-F238E27FC236}">
                <a16:creationId xmlns:a16="http://schemas.microsoft.com/office/drawing/2014/main" id="{FB1D6FE1-50E3-504C-BB87-C20231933A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2101" y="4371828"/>
            <a:ext cx="711200" cy="711200"/>
          </a:xfrm>
          <a:prstGeom prst="rect">
            <a:avLst/>
          </a:prstGeom>
        </p:spPr>
      </p:pic>
      <p:pic>
        <p:nvPicPr>
          <p:cNvPr id="28" name="Graphic 27">
            <a:extLst>
              <a:ext uri="{FF2B5EF4-FFF2-40B4-BE49-F238E27FC236}">
                <a16:creationId xmlns:a16="http://schemas.microsoft.com/office/drawing/2014/main" id="{90E08177-11DE-334A-A4D2-5EBF312FD2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24417" y="5641182"/>
            <a:ext cx="711200" cy="711200"/>
          </a:xfrm>
          <a:prstGeom prst="rect">
            <a:avLst/>
          </a:prstGeom>
        </p:spPr>
      </p:pic>
      <p:pic>
        <p:nvPicPr>
          <p:cNvPr id="29" name="Graphic 28">
            <a:extLst>
              <a:ext uri="{FF2B5EF4-FFF2-40B4-BE49-F238E27FC236}">
                <a16:creationId xmlns:a16="http://schemas.microsoft.com/office/drawing/2014/main" id="{88C65481-32A3-4D49-9AE0-D858EA604D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3378" y="1964247"/>
            <a:ext cx="711200" cy="711200"/>
          </a:xfrm>
          <a:prstGeom prst="rect">
            <a:avLst/>
          </a:prstGeom>
        </p:spPr>
      </p:pic>
    </p:spTree>
    <p:extLst>
      <p:ext uri="{BB962C8B-B14F-4D97-AF65-F5344CB8AC3E}">
        <p14:creationId xmlns:p14="http://schemas.microsoft.com/office/powerpoint/2010/main" val="306846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Hands-on project </a:t>
            </a:r>
            <a:br>
              <a:rPr lang="en-US" dirty="0"/>
            </a:br>
            <a:r>
              <a:rPr lang="en-US" dirty="0"/>
              <a:t>with AWS</a:t>
            </a:r>
          </a:p>
        </p:txBody>
      </p:sp>
    </p:spTree>
    <p:extLst>
      <p:ext uri="{BB962C8B-B14F-4D97-AF65-F5344CB8AC3E}">
        <p14:creationId xmlns:p14="http://schemas.microsoft.com/office/powerpoint/2010/main" val="3855342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E684A6-67DA-EC4F-A234-18310F30E38F}"/>
              </a:ext>
            </a:extLst>
          </p:cNvPr>
          <p:cNvPicPr>
            <a:picLocks noChangeAspect="1"/>
          </p:cNvPicPr>
          <p:nvPr/>
        </p:nvPicPr>
        <p:blipFill>
          <a:blip r:embed="rId2"/>
          <a:stretch>
            <a:fillRect/>
          </a:stretch>
        </p:blipFill>
        <p:spPr>
          <a:xfrm>
            <a:off x="7268755" y="1620870"/>
            <a:ext cx="6939243" cy="5258232"/>
          </a:xfrm>
          <a:prstGeom prst="rect">
            <a:avLst/>
          </a:prstGeom>
        </p:spPr>
      </p:pic>
      <p:sp>
        <p:nvSpPr>
          <p:cNvPr id="2" name="Title 1"/>
          <p:cNvSpPr>
            <a:spLocks noGrp="1"/>
          </p:cNvSpPr>
          <p:nvPr>
            <p:ph type="title"/>
          </p:nvPr>
        </p:nvSpPr>
        <p:spPr/>
        <p:txBody>
          <a:bodyPr/>
          <a:lstStyle/>
          <a:p>
            <a:r>
              <a:rPr lang="en-US" dirty="0"/>
              <a:t>Serverless Web Application</a:t>
            </a:r>
          </a:p>
        </p:txBody>
      </p:sp>
      <p:sp>
        <p:nvSpPr>
          <p:cNvPr id="3" name="Content Placeholder 2"/>
          <p:cNvSpPr>
            <a:spLocks noGrp="1"/>
          </p:cNvSpPr>
          <p:nvPr>
            <p:ph type="body" sz="quarter" idx="12"/>
          </p:nvPr>
        </p:nvSpPr>
        <p:spPr/>
        <p:txBody>
          <a:bodyPr>
            <a:normAutofit/>
          </a:bodyPr>
          <a:lstStyle/>
          <a:p>
            <a:r>
              <a:rPr lang="en-US" sz="2800" dirty="0"/>
              <a:t>WildRydes</a:t>
            </a:r>
          </a:p>
          <a:p>
            <a:pPr marL="342900" indent="-342900">
              <a:buFont typeface="Arial" panose="020B0604020202020204" pitchFamily="34" charset="0"/>
              <a:buChar char="•"/>
            </a:pPr>
            <a:r>
              <a:rPr lang="en-US" sz="2000" b="0" dirty="0"/>
              <a:t>Ride Hailing Web Application </a:t>
            </a:r>
          </a:p>
          <a:p>
            <a:endParaRPr lang="en-US" dirty="0"/>
          </a:p>
          <a:p>
            <a:r>
              <a:rPr lang="en-US" sz="2400" dirty="0"/>
              <a:t>Core Functionalities</a:t>
            </a:r>
          </a:p>
          <a:p>
            <a:pPr marL="342900" indent="-342900">
              <a:buFont typeface="Arial" panose="020B0604020202020204" pitchFamily="34" charset="0"/>
              <a:buChar char="•"/>
            </a:pPr>
            <a:r>
              <a:rPr lang="en-US" sz="1800" b="0" dirty="0"/>
              <a:t>Account creation and user authentication</a:t>
            </a:r>
          </a:p>
          <a:p>
            <a:pPr marL="342900" indent="-342900">
              <a:buFont typeface="Arial" panose="020B0604020202020204" pitchFamily="34" charset="0"/>
              <a:buChar char="•"/>
            </a:pPr>
            <a:r>
              <a:rPr lang="en-US" sz="1800" b="0" dirty="0"/>
              <a:t>Request a ride on the app by submitting a pick-up location</a:t>
            </a:r>
          </a:p>
          <a:p>
            <a:pPr marL="342900" indent="-342900">
              <a:buFont typeface="Arial" panose="020B0604020202020204" pitchFamily="34" charset="0"/>
              <a:buChar char="•"/>
            </a:pPr>
            <a:r>
              <a:rPr lang="en-US" sz="1800" b="0" dirty="0"/>
              <a:t>Data persistence on a database to store records and transactions </a:t>
            </a:r>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endParaRPr lang="en-US" dirty="0"/>
          </a:p>
        </p:txBody>
      </p:sp>
    </p:spTree>
    <p:extLst>
      <p:ext uri="{BB962C8B-B14F-4D97-AF65-F5344CB8AC3E}">
        <p14:creationId xmlns:p14="http://schemas.microsoft.com/office/powerpoint/2010/main" val="229999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E684A6-67DA-EC4F-A234-18310F30E38F}"/>
              </a:ext>
            </a:extLst>
          </p:cNvPr>
          <p:cNvPicPr>
            <a:picLocks noChangeAspect="1"/>
          </p:cNvPicPr>
          <p:nvPr/>
        </p:nvPicPr>
        <p:blipFill>
          <a:blip r:embed="rId2"/>
          <a:stretch>
            <a:fillRect/>
          </a:stretch>
        </p:blipFill>
        <p:spPr>
          <a:xfrm>
            <a:off x="7268755" y="1620870"/>
            <a:ext cx="6939243" cy="5258232"/>
          </a:xfrm>
          <a:prstGeom prst="rect">
            <a:avLst/>
          </a:prstGeom>
        </p:spPr>
      </p:pic>
      <p:sp>
        <p:nvSpPr>
          <p:cNvPr id="2" name="Title 1"/>
          <p:cNvSpPr>
            <a:spLocks noGrp="1"/>
          </p:cNvSpPr>
          <p:nvPr>
            <p:ph type="title"/>
          </p:nvPr>
        </p:nvSpPr>
        <p:spPr/>
        <p:txBody>
          <a:bodyPr/>
          <a:lstStyle/>
          <a:p>
            <a:r>
              <a:rPr lang="en-US" dirty="0"/>
              <a:t>Serverless Web Application</a:t>
            </a:r>
          </a:p>
        </p:txBody>
      </p:sp>
      <p:sp>
        <p:nvSpPr>
          <p:cNvPr id="3" name="Content Placeholder 2"/>
          <p:cNvSpPr>
            <a:spLocks noGrp="1"/>
          </p:cNvSpPr>
          <p:nvPr>
            <p:ph type="body" sz="quarter" idx="12"/>
          </p:nvPr>
        </p:nvSpPr>
        <p:spPr/>
        <p:txBody>
          <a:bodyPr>
            <a:normAutofit/>
          </a:bodyPr>
          <a:lstStyle/>
          <a:p>
            <a:r>
              <a:rPr lang="en-US" sz="2800" dirty="0"/>
              <a:t>WildRydes</a:t>
            </a:r>
          </a:p>
          <a:p>
            <a:pPr marL="342900" indent="-342900">
              <a:buFont typeface="Arial" panose="020B0604020202020204" pitchFamily="34" charset="0"/>
              <a:buChar char="•"/>
            </a:pPr>
            <a:r>
              <a:rPr lang="en-US" sz="2000" b="0" dirty="0"/>
              <a:t>Ride Hailing Web Application </a:t>
            </a:r>
          </a:p>
          <a:p>
            <a:endParaRPr lang="en-US" dirty="0"/>
          </a:p>
          <a:p>
            <a:r>
              <a:rPr lang="en-US" sz="2400" dirty="0"/>
              <a:t>Core Functionalities</a:t>
            </a:r>
          </a:p>
          <a:p>
            <a:pPr marL="342900" indent="-342900">
              <a:buFont typeface="Arial" panose="020B0604020202020204" pitchFamily="34" charset="0"/>
              <a:buChar char="•"/>
            </a:pPr>
            <a:r>
              <a:rPr lang="en-US" sz="1800" b="0" dirty="0"/>
              <a:t>Account creation and user authentication</a:t>
            </a:r>
          </a:p>
          <a:p>
            <a:pPr marL="342900" indent="-342900">
              <a:buFont typeface="Arial" panose="020B0604020202020204" pitchFamily="34" charset="0"/>
              <a:buChar char="•"/>
            </a:pPr>
            <a:r>
              <a:rPr lang="en-US" sz="1800" b="0" dirty="0"/>
              <a:t>Request a ride on the app by submitting a pick-up location</a:t>
            </a:r>
          </a:p>
          <a:p>
            <a:pPr marL="342900" indent="-342900">
              <a:buFont typeface="Arial" panose="020B0604020202020204" pitchFamily="34" charset="0"/>
              <a:buChar char="•"/>
            </a:pPr>
            <a:r>
              <a:rPr lang="en-US" sz="1800" b="0" dirty="0"/>
              <a:t>Data persistence on a database to store records and transactions </a:t>
            </a:r>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endParaRPr lang="en-US" dirty="0"/>
          </a:p>
        </p:txBody>
      </p:sp>
      <p:pic>
        <p:nvPicPr>
          <p:cNvPr id="13" name="Picture 12">
            <a:extLst>
              <a:ext uri="{FF2B5EF4-FFF2-40B4-BE49-F238E27FC236}">
                <a16:creationId xmlns:a16="http://schemas.microsoft.com/office/drawing/2014/main" id="{4A9727FC-AFDE-2142-8CF1-E1F5DD7BC049}"/>
              </a:ext>
            </a:extLst>
          </p:cNvPr>
          <p:cNvPicPr>
            <a:picLocks noChangeAspect="1"/>
          </p:cNvPicPr>
          <p:nvPr/>
        </p:nvPicPr>
        <p:blipFill rotWithShape="1">
          <a:blip r:embed="rId3"/>
          <a:srcRect l="11833"/>
          <a:stretch/>
        </p:blipFill>
        <p:spPr>
          <a:xfrm>
            <a:off x="7190990" y="1620870"/>
            <a:ext cx="7094772" cy="5258232"/>
          </a:xfrm>
          <a:prstGeom prst="rect">
            <a:avLst/>
          </a:prstGeom>
        </p:spPr>
      </p:pic>
    </p:spTree>
    <p:extLst>
      <p:ext uri="{BB962C8B-B14F-4D97-AF65-F5344CB8AC3E}">
        <p14:creationId xmlns:p14="http://schemas.microsoft.com/office/powerpoint/2010/main" val="250205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App Demo</a:t>
            </a:r>
          </a:p>
        </p:txBody>
      </p:sp>
    </p:spTree>
    <p:extLst>
      <p:ext uri="{BB962C8B-B14F-4D97-AF65-F5344CB8AC3E}">
        <p14:creationId xmlns:p14="http://schemas.microsoft.com/office/powerpoint/2010/main" val="576383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Diagram</a:t>
            </a:r>
          </a:p>
        </p:txBody>
      </p:sp>
      <p:pic>
        <p:nvPicPr>
          <p:cNvPr id="10" name="Picture 9">
            <a:extLst>
              <a:ext uri="{FF2B5EF4-FFF2-40B4-BE49-F238E27FC236}">
                <a16:creationId xmlns:a16="http://schemas.microsoft.com/office/drawing/2014/main" id="{FBDB7F5D-D233-F343-B758-A4A48C915CBE}"/>
              </a:ext>
            </a:extLst>
          </p:cNvPr>
          <p:cNvPicPr>
            <a:picLocks noChangeAspect="1"/>
          </p:cNvPicPr>
          <p:nvPr/>
        </p:nvPicPr>
        <p:blipFill>
          <a:blip r:embed="rId2"/>
          <a:stretch>
            <a:fillRect/>
          </a:stretch>
        </p:blipFill>
        <p:spPr>
          <a:xfrm>
            <a:off x="861646" y="1416530"/>
            <a:ext cx="12859629" cy="5564561"/>
          </a:xfrm>
          <a:prstGeom prst="rect">
            <a:avLst/>
          </a:prstGeom>
        </p:spPr>
      </p:pic>
      <p:cxnSp>
        <p:nvCxnSpPr>
          <p:cNvPr id="12" name="Straight Arrow Connector 11">
            <a:extLst>
              <a:ext uri="{FF2B5EF4-FFF2-40B4-BE49-F238E27FC236}">
                <a16:creationId xmlns:a16="http://schemas.microsoft.com/office/drawing/2014/main" id="{D5A36C8C-D8C2-4B4C-BC12-F1C30856E717}"/>
              </a:ext>
            </a:extLst>
          </p:cNvPr>
          <p:cNvCxnSpPr>
            <a:cxnSpLocks/>
          </p:cNvCxnSpPr>
          <p:nvPr/>
        </p:nvCxnSpPr>
        <p:spPr>
          <a:xfrm>
            <a:off x="7077386" y="2027204"/>
            <a:ext cx="20360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a:extLst>
              <a:ext uri="{FF2B5EF4-FFF2-40B4-BE49-F238E27FC236}">
                <a16:creationId xmlns:a16="http://schemas.microsoft.com/office/drawing/2014/main" id="{80194F93-3640-3140-99B2-75FC2A88DA63}"/>
              </a:ext>
            </a:extLst>
          </p:cNvPr>
          <p:cNvSpPr/>
          <p:nvPr/>
        </p:nvSpPr>
        <p:spPr>
          <a:xfrm>
            <a:off x="7028902" y="1988202"/>
            <a:ext cx="78179" cy="750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itle 1">
            <a:extLst>
              <a:ext uri="{FF2B5EF4-FFF2-40B4-BE49-F238E27FC236}">
                <a16:creationId xmlns:a16="http://schemas.microsoft.com/office/drawing/2014/main" id="{A2EAEC70-7460-7547-A5ED-703092CC7736}"/>
              </a:ext>
            </a:extLst>
          </p:cNvPr>
          <p:cNvSpPr txBox="1">
            <a:spLocks/>
          </p:cNvSpPr>
          <p:nvPr/>
        </p:nvSpPr>
        <p:spPr>
          <a:xfrm>
            <a:off x="9113468" y="1585855"/>
            <a:ext cx="4655286" cy="1385943"/>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AWS Amplify provides continuous development and hosting of static web resources (HTML/CSS/JS)</a:t>
            </a:r>
          </a:p>
        </p:txBody>
      </p:sp>
    </p:spTree>
    <p:extLst>
      <p:ext uri="{BB962C8B-B14F-4D97-AF65-F5344CB8AC3E}">
        <p14:creationId xmlns:p14="http://schemas.microsoft.com/office/powerpoint/2010/main" val="217786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Diagram</a:t>
            </a:r>
          </a:p>
        </p:txBody>
      </p:sp>
      <p:pic>
        <p:nvPicPr>
          <p:cNvPr id="10" name="Picture 9">
            <a:extLst>
              <a:ext uri="{FF2B5EF4-FFF2-40B4-BE49-F238E27FC236}">
                <a16:creationId xmlns:a16="http://schemas.microsoft.com/office/drawing/2014/main" id="{FBDB7F5D-D233-F343-B758-A4A48C915CBE}"/>
              </a:ext>
            </a:extLst>
          </p:cNvPr>
          <p:cNvPicPr>
            <a:picLocks noChangeAspect="1"/>
          </p:cNvPicPr>
          <p:nvPr/>
        </p:nvPicPr>
        <p:blipFill>
          <a:blip r:embed="rId2"/>
          <a:stretch>
            <a:fillRect/>
          </a:stretch>
        </p:blipFill>
        <p:spPr>
          <a:xfrm>
            <a:off x="861646" y="1416530"/>
            <a:ext cx="12859629" cy="5564561"/>
          </a:xfrm>
          <a:prstGeom prst="rect">
            <a:avLst/>
          </a:prstGeom>
        </p:spPr>
      </p:pic>
      <p:cxnSp>
        <p:nvCxnSpPr>
          <p:cNvPr id="12" name="Straight Arrow Connector 11">
            <a:extLst>
              <a:ext uri="{FF2B5EF4-FFF2-40B4-BE49-F238E27FC236}">
                <a16:creationId xmlns:a16="http://schemas.microsoft.com/office/drawing/2014/main" id="{D5A36C8C-D8C2-4B4C-BC12-F1C30856E717}"/>
              </a:ext>
            </a:extLst>
          </p:cNvPr>
          <p:cNvCxnSpPr>
            <a:cxnSpLocks/>
          </p:cNvCxnSpPr>
          <p:nvPr/>
        </p:nvCxnSpPr>
        <p:spPr>
          <a:xfrm>
            <a:off x="7165309" y="3812043"/>
            <a:ext cx="20360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a:extLst>
              <a:ext uri="{FF2B5EF4-FFF2-40B4-BE49-F238E27FC236}">
                <a16:creationId xmlns:a16="http://schemas.microsoft.com/office/drawing/2014/main" id="{80194F93-3640-3140-99B2-75FC2A88DA63}"/>
              </a:ext>
            </a:extLst>
          </p:cNvPr>
          <p:cNvSpPr/>
          <p:nvPr/>
        </p:nvSpPr>
        <p:spPr>
          <a:xfrm>
            <a:off x="7116825" y="3773041"/>
            <a:ext cx="78179" cy="750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itle 1">
            <a:extLst>
              <a:ext uri="{FF2B5EF4-FFF2-40B4-BE49-F238E27FC236}">
                <a16:creationId xmlns:a16="http://schemas.microsoft.com/office/drawing/2014/main" id="{A2EAEC70-7460-7547-A5ED-703092CC7736}"/>
              </a:ext>
            </a:extLst>
          </p:cNvPr>
          <p:cNvSpPr txBox="1">
            <a:spLocks/>
          </p:cNvSpPr>
          <p:nvPr/>
        </p:nvSpPr>
        <p:spPr>
          <a:xfrm>
            <a:off x="9249874" y="3032073"/>
            <a:ext cx="4809025" cy="163212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AWS Cognito provides user management and authentication functions to secure the backend API</a:t>
            </a:r>
          </a:p>
        </p:txBody>
      </p:sp>
    </p:spTree>
    <p:extLst>
      <p:ext uri="{BB962C8B-B14F-4D97-AF65-F5344CB8AC3E}">
        <p14:creationId xmlns:p14="http://schemas.microsoft.com/office/powerpoint/2010/main" val="165724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Diagram</a:t>
            </a:r>
          </a:p>
        </p:txBody>
      </p:sp>
      <p:pic>
        <p:nvPicPr>
          <p:cNvPr id="10" name="Picture 9">
            <a:extLst>
              <a:ext uri="{FF2B5EF4-FFF2-40B4-BE49-F238E27FC236}">
                <a16:creationId xmlns:a16="http://schemas.microsoft.com/office/drawing/2014/main" id="{FBDB7F5D-D233-F343-B758-A4A48C915CBE}"/>
              </a:ext>
            </a:extLst>
          </p:cNvPr>
          <p:cNvPicPr>
            <a:picLocks noChangeAspect="1"/>
          </p:cNvPicPr>
          <p:nvPr/>
        </p:nvPicPr>
        <p:blipFill>
          <a:blip r:embed="rId3"/>
          <a:stretch>
            <a:fillRect/>
          </a:stretch>
        </p:blipFill>
        <p:spPr>
          <a:xfrm>
            <a:off x="861646" y="1416530"/>
            <a:ext cx="12859629" cy="5564561"/>
          </a:xfrm>
          <a:prstGeom prst="rect">
            <a:avLst/>
          </a:prstGeom>
        </p:spPr>
      </p:pic>
      <p:cxnSp>
        <p:nvCxnSpPr>
          <p:cNvPr id="12" name="Straight Arrow Connector 11">
            <a:extLst>
              <a:ext uri="{FF2B5EF4-FFF2-40B4-BE49-F238E27FC236}">
                <a16:creationId xmlns:a16="http://schemas.microsoft.com/office/drawing/2014/main" id="{D5A36C8C-D8C2-4B4C-BC12-F1C30856E717}"/>
              </a:ext>
            </a:extLst>
          </p:cNvPr>
          <p:cNvCxnSpPr>
            <a:cxnSpLocks/>
          </p:cNvCxnSpPr>
          <p:nvPr/>
        </p:nvCxnSpPr>
        <p:spPr>
          <a:xfrm flipV="1">
            <a:off x="7982876" y="2663190"/>
            <a:ext cx="1506791" cy="2566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a:extLst>
              <a:ext uri="{FF2B5EF4-FFF2-40B4-BE49-F238E27FC236}">
                <a16:creationId xmlns:a16="http://schemas.microsoft.com/office/drawing/2014/main" id="{80194F93-3640-3140-99B2-75FC2A88DA63}"/>
              </a:ext>
            </a:extLst>
          </p:cNvPr>
          <p:cNvSpPr/>
          <p:nvPr/>
        </p:nvSpPr>
        <p:spPr>
          <a:xfrm>
            <a:off x="7937810" y="5182565"/>
            <a:ext cx="78179" cy="750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itle 1">
            <a:extLst>
              <a:ext uri="{FF2B5EF4-FFF2-40B4-BE49-F238E27FC236}">
                <a16:creationId xmlns:a16="http://schemas.microsoft.com/office/drawing/2014/main" id="{A2EAEC70-7460-7547-A5ED-703092CC7736}"/>
              </a:ext>
            </a:extLst>
          </p:cNvPr>
          <p:cNvSpPr txBox="1">
            <a:spLocks/>
          </p:cNvSpPr>
          <p:nvPr/>
        </p:nvSpPr>
        <p:spPr>
          <a:xfrm>
            <a:off x="9489667" y="1800843"/>
            <a:ext cx="4809025" cy="163212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REST API backend built using AWS Lambda and API Gateway</a:t>
            </a:r>
          </a:p>
        </p:txBody>
      </p:sp>
      <p:cxnSp>
        <p:nvCxnSpPr>
          <p:cNvPr id="7" name="Straight Connector 6">
            <a:extLst>
              <a:ext uri="{FF2B5EF4-FFF2-40B4-BE49-F238E27FC236}">
                <a16:creationId xmlns:a16="http://schemas.microsoft.com/office/drawing/2014/main" id="{CBF95ED9-0DD1-D548-8A96-3F189702803C}"/>
              </a:ext>
            </a:extLst>
          </p:cNvPr>
          <p:cNvCxnSpPr>
            <a:cxnSpLocks/>
          </p:cNvCxnSpPr>
          <p:nvPr/>
        </p:nvCxnSpPr>
        <p:spPr>
          <a:xfrm>
            <a:off x="5361216" y="4923872"/>
            <a:ext cx="0" cy="2057219"/>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191EB3-AE98-FC45-AE00-C9777F6874C6}"/>
              </a:ext>
            </a:extLst>
          </p:cNvPr>
          <p:cNvCxnSpPr>
            <a:cxnSpLocks/>
          </p:cNvCxnSpPr>
          <p:nvPr/>
        </p:nvCxnSpPr>
        <p:spPr>
          <a:xfrm>
            <a:off x="10575472" y="4923872"/>
            <a:ext cx="0" cy="2057219"/>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0560E33-0979-E941-AE74-111C8853DB06}"/>
              </a:ext>
            </a:extLst>
          </p:cNvPr>
          <p:cNvCxnSpPr>
            <a:cxnSpLocks/>
          </p:cNvCxnSpPr>
          <p:nvPr/>
        </p:nvCxnSpPr>
        <p:spPr>
          <a:xfrm>
            <a:off x="5361216" y="4923872"/>
            <a:ext cx="5208814"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8A0E09-FF37-DE4E-AA6F-A9CE932582F0}"/>
              </a:ext>
            </a:extLst>
          </p:cNvPr>
          <p:cNvCxnSpPr>
            <a:cxnSpLocks/>
          </p:cNvCxnSpPr>
          <p:nvPr/>
        </p:nvCxnSpPr>
        <p:spPr>
          <a:xfrm>
            <a:off x="5361216" y="6981091"/>
            <a:ext cx="5208814"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397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Diagram</a:t>
            </a:r>
          </a:p>
        </p:txBody>
      </p:sp>
      <p:pic>
        <p:nvPicPr>
          <p:cNvPr id="10" name="Picture 9">
            <a:extLst>
              <a:ext uri="{FF2B5EF4-FFF2-40B4-BE49-F238E27FC236}">
                <a16:creationId xmlns:a16="http://schemas.microsoft.com/office/drawing/2014/main" id="{FBDB7F5D-D233-F343-B758-A4A48C915CBE}"/>
              </a:ext>
            </a:extLst>
          </p:cNvPr>
          <p:cNvPicPr>
            <a:picLocks noChangeAspect="1"/>
          </p:cNvPicPr>
          <p:nvPr/>
        </p:nvPicPr>
        <p:blipFill>
          <a:blip r:embed="rId3"/>
          <a:stretch>
            <a:fillRect/>
          </a:stretch>
        </p:blipFill>
        <p:spPr>
          <a:xfrm>
            <a:off x="861646" y="1416530"/>
            <a:ext cx="12859629" cy="5564561"/>
          </a:xfrm>
          <a:prstGeom prst="rect">
            <a:avLst/>
          </a:prstGeom>
        </p:spPr>
      </p:pic>
      <p:cxnSp>
        <p:nvCxnSpPr>
          <p:cNvPr id="12" name="Straight Arrow Connector 11">
            <a:extLst>
              <a:ext uri="{FF2B5EF4-FFF2-40B4-BE49-F238E27FC236}">
                <a16:creationId xmlns:a16="http://schemas.microsoft.com/office/drawing/2014/main" id="{D5A36C8C-D8C2-4B4C-BC12-F1C30856E717}"/>
              </a:ext>
            </a:extLst>
          </p:cNvPr>
          <p:cNvCxnSpPr>
            <a:cxnSpLocks/>
          </p:cNvCxnSpPr>
          <p:nvPr/>
        </p:nvCxnSpPr>
        <p:spPr>
          <a:xfrm flipV="1">
            <a:off x="12439165" y="3566160"/>
            <a:ext cx="0" cy="1511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itle 1">
            <a:extLst>
              <a:ext uri="{FF2B5EF4-FFF2-40B4-BE49-F238E27FC236}">
                <a16:creationId xmlns:a16="http://schemas.microsoft.com/office/drawing/2014/main" id="{A2EAEC70-7460-7547-A5ED-703092CC7736}"/>
              </a:ext>
            </a:extLst>
          </p:cNvPr>
          <p:cNvSpPr txBox="1">
            <a:spLocks/>
          </p:cNvSpPr>
          <p:nvPr/>
        </p:nvSpPr>
        <p:spPr>
          <a:xfrm>
            <a:off x="7953812" y="2705778"/>
            <a:ext cx="6105088" cy="163212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400" dirty="0"/>
              <a:t>AWS DynamoDB provides a persistence layer where data can be stored by the API’s lambda function</a:t>
            </a:r>
          </a:p>
        </p:txBody>
      </p:sp>
      <p:sp>
        <p:nvSpPr>
          <p:cNvPr id="16" name="Oval 15">
            <a:extLst>
              <a:ext uri="{FF2B5EF4-FFF2-40B4-BE49-F238E27FC236}">
                <a16:creationId xmlns:a16="http://schemas.microsoft.com/office/drawing/2014/main" id="{CD575027-6915-9E4A-90DB-8C4C2E5F1676}"/>
              </a:ext>
            </a:extLst>
          </p:cNvPr>
          <p:cNvSpPr/>
          <p:nvPr/>
        </p:nvSpPr>
        <p:spPr>
          <a:xfrm>
            <a:off x="12397431" y="5061459"/>
            <a:ext cx="78179" cy="750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340371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 Sequence</a:t>
            </a:r>
          </a:p>
        </p:txBody>
      </p:sp>
      <p:sp>
        <p:nvSpPr>
          <p:cNvPr id="3" name="Content Placeholder 2"/>
          <p:cNvSpPr>
            <a:spLocks noGrp="1"/>
          </p:cNvSpPr>
          <p:nvPr>
            <p:ph type="body" sz="quarter" idx="12"/>
          </p:nvPr>
        </p:nvSpPr>
        <p:spPr>
          <a:xfrm>
            <a:off x="607063" y="2306403"/>
            <a:ext cx="5453576" cy="3651738"/>
          </a:xfrm>
        </p:spPr>
        <p:txBody>
          <a:bodyPr>
            <a:normAutofit/>
          </a:bodyPr>
          <a:lstStyle/>
          <a:p>
            <a:r>
              <a:rPr lang="en-US" sz="2000" dirty="0"/>
              <a:t>1) Host front-end static site on AWS Amplify</a:t>
            </a:r>
            <a:br>
              <a:rPr lang="en-US" sz="2000" dirty="0"/>
            </a:br>
            <a:endParaRPr lang="en-US" sz="2000" dirty="0"/>
          </a:p>
          <a:p>
            <a:r>
              <a:rPr lang="en-US" sz="2000" dirty="0"/>
              <a:t>2) Set up user authentication with AWS Cognito</a:t>
            </a:r>
            <a:br>
              <a:rPr lang="en-US" sz="2000" dirty="0"/>
            </a:br>
            <a:endParaRPr lang="en-US" sz="2000" dirty="0"/>
          </a:p>
          <a:p>
            <a:r>
              <a:rPr lang="en-US" sz="2000" dirty="0"/>
              <a:t>3) Build a serverless backend with AWS Lambda and DynamoDB</a:t>
            </a:r>
            <a:br>
              <a:rPr lang="en-US" sz="2000" dirty="0"/>
            </a:br>
            <a:endParaRPr lang="en-US" sz="2000" dirty="0"/>
          </a:p>
          <a:p>
            <a:r>
              <a:rPr lang="en-US" sz="2000" dirty="0"/>
              <a:t>4) Deploy AWS Lambda function as a REST API with API Gateway</a:t>
            </a:r>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pPr marL="342900" indent="-342900">
              <a:buFont typeface="Arial" panose="020B0604020202020204" pitchFamily="34" charset="0"/>
              <a:buChar char="•"/>
            </a:pPr>
            <a:endParaRPr lang="en-US" sz="1800" b="0" dirty="0"/>
          </a:p>
          <a:p>
            <a:endParaRPr lang="en-US" dirty="0"/>
          </a:p>
        </p:txBody>
      </p:sp>
      <p:pic>
        <p:nvPicPr>
          <p:cNvPr id="5" name="Picture 4">
            <a:extLst>
              <a:ext uri="{FF2B5EF4-FFF2-40B4-BE49-F238E27FC236}">
                <a16:creationId xmlns:a16="http://schemas.microsoft.com/office/drawing/2014/main" id="{958D5835-6D19-5F4D-8783-A482711E183B}"/>
              </a:ext>
            </a:extLst>
          </p:cNvPr>
          <p:cNvPicPr>
            <a:picLocks noChangeAspect="1"/>
          </p:cNvPicPr>
          <p:nvPr/>
        </p:nvPicPr>
        <p:blipFill>
          <a:blip r:embed="rId3"/>
          <a:stretch>
            <a:fillRect/>
          </a:stretch>
        </p:blipFill>
        <p:spPr>
          <a:xfrm>
            <a:off x="5886121" y="2142627"/>
            <a:ext cx="8262476" cy="3979290"/>
          </a:xfrm>
          <a:prstGeom prst="rect">
            <a:avLst/>
          </a:prstGeom>
        </p:spPr>
      </p:pic>
      <p:cxnSp>
        <p:nvCxnSpPr>
          <p:cNvPr id="6" name="Straight Connector 5">
            <a:extLst>
              <a:ext uri="{FF2B5EF4-FFF2-40B4-BE49-F238E27FC236}">
                <a16:creationId xmlns:a16="http://schemas.microsoft.com/office/drawing/2014/main" id="{7D15D78F-D27D-8F49-B772-ACDC698E62A9}"/>
              </a:ext>
            </a:extLst>
          </p:cNvPr>
          <p:cNvCxnSpPr>
            <a:cxnSpLocks/>
          </p:cNvCxnSpPr>
          <p:nvPr/>
        </p:nvCxnSpPr>
        <p:spPr>
          <a:xfrm>
            <a:off x="5831933" y="2041061"/>
            <a:ext cx="0" cy="1173237"/>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4A52F7-41D7-9A42-A01C-17EA4521D1AB}"/>
              </a:ext>
            </a:extLst>
          </p:cNvPr>
          <p:cNvCxnSpPr>
            <a:cxnSpLocks/>
          </p:cNvCxnSpPr>
          <p:nvPr/>
        </p:nvCxnSpPr>
        <p:spPr>
          <a:xfrm>
            <a:off x="5831933" y="2041060"/>
            <a:ext cx="4973287" cy="1"/>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7DCDA9-5AA2-E643-BFBA-C76B7D5F38E5}"/>
              </a:ext>
            </a:extLst>
          </p:cNvPr>
          <p:cNvCxnSpPr>
            <a:cxnSpLocks/>
          </p:cNvCxnSpPr>
          <p:nvPr/>
        </p:nvCxnSpPr>
        <p:spPr>
          <a:xfrm>
            <a:off x="5886121" y="3214297"/>
            <a:ext cx="4919099"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488CC1-1A83-BE45-9987-0E45FB8D3F69}"/>
              </a:ext>
            </a:extLst>
          </p:cNvPr>
          <p:cNvCxnSpPr>
            <a:cxnSpLocks/>
          </p:cNvCxnSpPr>
          <p:nvPr/>
        </p:nvCxnSpPr>
        <p:spPr>
          <a:xfrm>
            <a:off x="10805220" y="2041060"/>
            <a:ext cx="0" cy="1173237"/>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7D9A61-90DF-1042-901D-9F494076AC33}"/>
              </a:ext>
            </a:extLst>
          </p:cNvPr>
          <p:cNvCxnSpPr>
            <a:cxnSpLocks/>
          </p:cNvCxnSpPr>
          <p:nvPr/>
        </p:nvCxnSpPr>
        <p:spPr>
          <a:xfrm>
            <a:off x="5831933" y="3380465"/>
            <a:ext cx="0" cy="1173237"/>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736600-09A1-BC46-A43B-6CA36CA09AE6}"/>
              </a:ext>
            </a:extLst>
          </p:cNvPr>
          <p:cNvCxnSpPr>
            <a:cxnSpLocks/>
          </p:cNvCxnSpPr>
          <p:nvPr/>
        </p:nvCxnSpPr>
        <p:spPr>
          <a:xfrm>
            <a:off x="5831933" y="3380464"/>
            <a:ext cx="4973287" cy="1"/>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31E3B1-5087-5047-B0BA-5A21DE2ACAD9}"/>
              </a:ext>
            </a:extLst>
          </p:cNvPr>
          <p:cNvCxnSpPr>
            <a:cxnSpLocks/>
          </p:cNvCxnSpPr>
          <p:nvPr/>
        </p:nvCxnSpPr>
        <p:spPr>
          <a:xfrm>
            <a:off x="5886121" y="4553701"/>
            <a:ext cx="4919099"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801FDE-A209-BD4E-B34D-5FD49D6EFA70}"/>
              </a:ext>
            </a:extLst>
          </p:cNvPr>
          <p:cNvCxnSpPr>
            <a:cxnSpLocks/>
          </p:cNvCxnSpPr>
          <p:nvPr/>
        </p:nvCxnSpPr>
        <p:spPr>
          <a:xfrm>
            <a:off x="10805220" y="3380464"/>
            <a:ext cx="0" cy="1173237"/>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7FFFB9-2865-2349-B95A-B214025BE42C}"/>
              </a:ext>
            </a:extLst>
          </p:cNvPr>
          <p:cNvCxnSpPr>
            <a:cxnSpLocks/>
          </p:cNvCxnSpPr>
          <p:nvPr/>
        </p:nvCxnSpPr>
        <p:spPr>
          <a:xfrm>
            <a:off x="10805220" y="4713886"/>
            <a:ext cx="0" cy="1354319"/>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BA4FDF-823D-B544-A9FC-64AD43F7E911}"/>
              </a:ext>
            </a:extLst>
          </p:cNvPr>
          <p:cNvCxnSpPr>
            <a:cxnSpLocks/>
          </p:cNvCxnSpPr>
          <p:nvPr/>
        </p:nvCxnSpPr>
        <p:spPr>
          <a:xfrm>
            <a:off x="10805220" y="4713886"/>
            <a:ext cx="3343377"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4F2E86-C2B6-3D47-B843-1D74949998C0}"/>
              </a:ext>
            </a:extLst>
          </p:cNvPr>
          <p:cNvCxnSpPr>
            <a:cxnSpLocks/>
          </p:cNvCxnSpPr>
          <p:nvPr/>
        </p:nvCxnSpPr>
        <p:spPr>
          <a:xfrm>
            <a:off x="10824724" y="6068205"/>
            <a:ext cx="3323873"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6AB57D-BFF6-A742-A315-2AD965473315}"/>
              </a:ext>
            </a:extLst>
          </p:cNvPr>
          <p:cNvCxnSpPr>
            <a:cxnSpLocks/>
          </p:cNvCxnSpPr>
          <p:nvPr/>
        </p:nvCxnSpPr>
        <p:spPr>
          <a:xfrm>
            <a:off x="14148597" y="4713886"/>
            <a:ext cx="0" cy="1354319"/>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1D2351-F751-7044-989F-F93F19D037AE}"/>
              </a:ext>
            </a:extLst>
          </p:cNvPr>
          <p:cNvCxnSpPr>
            <a:cxnSpLocks/>
          </p:cNvCxnSpPr>
          <p:nvPr/>
        </p:nvCxnSpPr>
        <p:spPr>
          <a:xfrm>
            <a:off x="8758077" y="4637132"/>
            <a:ext cx="0" cy="1484785"/>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D5F75E-5B9F-2549-9A89-0A5F364A047B}"/>
              </a:ext>
            </a:extLst>
          </p:cNvPr>
          <p:cNvCxnSpPr>
            <a:cxnSpLocks/>
          </p:cNvCxnSpPr>
          <p:nvPr/>
        </p:nvCxnSpPr>
        <p:spPr>
          <a:xfrm>
            <a:off x="8758077" y="4637132"/>
            <a:ext cx="5549480"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68D8C42-354E-8948-905B-45CA6F5FDAE8}"/>
              </a:ext>
            </a:extLst>
          </p:cNvPr>
          <p:cNvCxnSpPr>
            <a:cxnSpLocks/>
          </p:cNvCxnSpPr>
          <p:nvPr/>
        </p:nvCxnSpPr>
        <p:spPr>
          <a:xfrm>
            <a:off x="2292096" y="10633773"/>
            <a:ext cx="3343377"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93CF5B-42D5-AE46-ACC2-091FACCF6A8F}"/>
              </a:ext>
            </a:extLst>
          </p:cNvPr>
          <p:cNvCxnSpPr>
            <a:cxnSpLocks/>
          </p:cNvCxnSpPr>
          <p:nvPr/>
        </p:nvCxnSpPr>
        <p:spPr>
          <a:xfrm>
            <a:off x="8758077" y="6148401"/>
            <a:ext cx="5549480" cy="0"/>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B68F95-B608-3242-BE2B-6693EDF24972}"/>
              </a:ext>
            </a:extLst>
          </p:cNvPr>
          <p:cNvCxnSpPr>
            <a:cxnSpLocks/>
          </p:cNvCxnSpPr>
          <p:nvPr/>
        </p:nvCxnSpPr>
        <p:spPr>
          <a:xfrm>
            <a:off x="14307557" y="4637132"/>
            <a:ext cx="0" cy="1484785"/>
          </a:xfrm>
          <a:prstGeom prst="line">
            <a:avLst/>
          </a:prstGeom>
          <a:ln w="12700">
            <a:solidFill>
              <a:srgbClr val="5D5F61"/>
            </a:solidFill>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2E6D2D-8190-054E-A9A2-0E3930B7F68F}"/>
              </a:ext>
            </a:extLst>
          </p:cNvPr>
          <p:cNvSpPr txBox="1"/>
          <p:nvPr/>
        </p:nvSpPr>
        <p:spPr>
          <a:xfrm flipH="1">
            <a:off x="5831933" y="2070954"/>
            <a:ext cx="299101" cy="369332"/>
          </a:xfrm>
          <a:prstGeom prst="rect">
            <a:avLst/>
          </a:prstGeom>
          <a:noFill/>
        </p:spPr>
        <p:txBody>
          <a:bodyPr wrap="square" rtlCol="0">
            <a:spAutoFit/>
          </a:bodyPr>
          <a:lstStyle/>
          <a:p>
            <a:pPr algn="l"/>
            <a:r>
              <a:rPr lang="en-US" sz="1800" b="1"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4" name="TextBox 53">
            <a:extLst>
              <a:ext uri="{FF2B5EF4-FFF2-40B4-BE49-F238E27FC236}">
                <a16:creationId xmlns:a16="http://schemas.microsoft.com/office/drawing/2014/main" id="{9F7C247A-8CF8-FE42-B893-DA2DFC92F74A}"/>
              </a:ext>
            </a:extLst>
          </p:cNvPr>
          <p:cNvSpPr txBox="1"/>
          <p:nvPr/>
        </p:nvSpPr>
        <p:spPr>
          <a:xfrm flipH="1">
            <a:off x="5841457" y="3416637"/>
            <a:ext cx="313917" cy="369332"/>
          </a:xfrm>
          <a:prstGeom prst="rect">
            <a:avLst/>
          </a:prstGeom>
          <a:noFill/>
        </p:spPr>
        <p:txBody>
          <a:bodyPr wrap="square" rtlCol="0">
            <a:spAutoFit/>
          </a:bodyPr>
          <a:lstStyle/>
          <a:p>
            <a:pPr algn="l"/>
            <a:r>
              <a:rPr lang="en-US" sz="1800" b="1"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55" name="TextBox 54">
            <a:extLst>
              <a:ext uri="{FF2B5EF4-FFF2-40B4-BE49-F238E27FC236}">
                <a16:creationId xmlns:a16="http://schemas.microsoft.com/office/drawing/2014/main" id="{F920101B-7285-7148-9DE6-5C0972D3C78C}"/>
              </a:ext>
            </a:extLst>
          </p:cNvPr>
          <p:cNvSpPr txBox="1"/>
          <p:nvPr/>
        </p:nvSpPr>
        <p:spPr>
          <a:xfrm flipH="1">
            <a:off x="8758076" y="4633897"/>
            <a:ext cx="299101" cy="369332"/>
          </a:xfrm>
          <a:prstGeom prst="rect">
            <a:avLst/>
          </a:prstGeom>
          <a:noFill/>
        </p:spPr>
        <p:txBody>
          <a:bodyPr wrap="square" rtlCol="0">
            <a:spAutoFit/>
          </a:bodyPr>
          <a:lstStyle/>
          <a:p>
            <a:pPr algn="l"/>
            <a:r>
              <a:rPr lang="en-US" sz="1800" b="1"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56" name="TextBox 55">
            <a:extLst>
              <a:ext uri="{FF2B5EF4-FFF2-40B4-BE49-F238E27FC236}">
                <a16:creationId xmlns:a16="http://schemas.microsoft.com/office/drawing/2014/main" id="{A37F0C15-4D9B-5541-946A-DB49F242D896}"/>
              </a:ext>
            </a:extLst>
          </p:cNvPr>
          <p:cNvSpPr txBox="1"/>
          <p:nvPr/>
        </p:nvSpPr>
        <p:spPr>
          <a:xfrm flipH="1">
            <a:off x="10784662" y="4690373"/>
            <a:ext cx="299101" cy="369332"/>
          </a:xfrm>
          <a:prstGeom prst="rect">
            <a:avLst/>
          </a:prstGeom>
          <a:noFill/>
        </p:spPr>
        <p:txBody>
          <a:bodyPr wrap="square" rtlCol="0">
            <a:spAutoFit/>
          </a:bodyPr>
          <a:lstStyle/>
          <a:p>
            <a:pPr algn="l"/>
            <a:r>
              <a:rPr lang="en-US" sz="1800" b="1" dirty="0">
                <a:latin typeface="Amazon Ember" panose="020B0603020204020204" pitchFamily="34" charset="0"/>
                <a:ea typeface="Amazon Ember" panose="020B0603020204020204" pitchFamily="34" charset="0"/>
                <a:cs typeface="Amazon Ember" panose="020B0603020204020204" pitchFamily="34" charset="0"/>
              </a:rPr>
              <a:t>3</a:t>
            </a:r>
          </a:p>
        </p:txBody>
      </p:sp>
    </p:spTree>
    <p:extLst>
      <p:ext uri="{BB962C8B-B14F-4D97-AF65-F5344CB8AC3E}">
        <p14:creationId xmlns:p14="http://schemas.microsoft.com/office/powerpoint/2010/main" val="117258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79FA-8E8D-FF42-8252-F672801E00E9}"/>
              </a:ext>
            </a:extLst>
          </p:cNvPr>
          <p:cNvSpPr>
            <a:spLocks noGrp="1"/>
          </p:cNvSpPr>
          <p:nvPr>
            <p:ph type="title"/>
          </p:nvPr>
        </p:nvSpPr>
        <p:spPr/>
        <p:txBody>
          <a:bodyPr/>
          <a:lstStyle/>
          <a:p>
            <a:r>
              <a:rPr lang="en-US" dirty="0"/>
              <a:t>How to use the template</a:t>
            </a:r>
          </a:p>
        </p:txBody>
      </p:sp>
      <p:sp>
        <p:nvSpPr>
          <p:cNvPr id="3" name="Text Placeholder 2">
            <a:extLst>
              <a:ext uri="{FF2B5EF4-FFF2-40B4-BE49-F238E27FC236}">
                <a16:creationId xmlns:a16="http://schemas.microsoft.com/office/drawing/2014/main" id="{2C281689-3ACB-2846-8CC8-A9132C15B4B7}"/>
              </a:ext>
            </a:extLst>
          </p:cNvPr>
          <p:cNvSpPr>
            <a:spLocks noGrp="1"/>
          </p:cNvSpPr>
          <p:nvPr>
            <p:ph type="body" sz="quarter" idx="10"/>
          </p:nvPr>
        </p:nvSpPr>
        <p:spPr/>
        <p:txBody>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PALETTE</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 Placeholder 3">
            <a:extLst>
              <a:ext uri="{FF2B5EF4-FFF2-40B4-BE49-F238E27FC236}">
                <a16:creationId xmlns:a16="http://schemas.microsoft.com/office/drawing/2014/main" id="{AE8EF5F1-D024-7F4E-9993-05E3E459DDC4}"/>
              </a:ext>
            </a:extLst>
          </p:cNvPr>
          <p:cNvSpPr>
            <a:spLocks noGrp="1"/>
          </p:cNvSpPr>
          <p:nvPr>
            <p:ph type="body" sz="quarter" idx="11"/>
          </p:nvPr>
        </p:nvSpPr>
        <p:spPr>
          <a:xfrm>
            <a:off x="7658100" y="2428332"/>
            <a:ext cx="6400800" cy="4109294"/>
          </a:xfrm>
        </p:spPr>
        <p:txBody>
          <a:bodyPr/>
          <a:lstStyle/>
          <a:p>
            <a:pPr lvl="0"/>
            <a:r>
              <a:rPr lang="en-US" sz="1600" dirty="0">
                <a:latin typeface="Amazon Ember" panose="020B0603020204020204" pitchFamily="34" charset="0"/>
                <a:ea typeface="Amazon Ember" panose="020B0603020204020204" pitchFamily="34" charset="0"/>
                <a:cs typeface="Amazon Ember" panose="020B0603020204020204" pitchFamily="34" charset="0"/>
              </a:rPr>
              <a:t>This template is set up with light and dark text/background colors, plus six accent colors from our Brand palette. </a:t>
            </a:r>
          </a:p>
          <a:p>
            <a:pPr lv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r>
              <a:rPr lang="en-US" sz="1600" dirty="0">
                <a:latin typeface="Amazon Ember" panose="020B0603020204020204" pitchFamily="34" charset="0"/>
                <a:ea typeface="Amazon Ember" panose="020B0603020204020204" pitchFamily="34" charset="0"/>
                <a:cs typeface="Amazon Ember" panose="020B0603020204020204" pitchFamily="34" charset="0"/>
              </a:rPr>
              <a:t>To ensure usability and readability, we encourage you to use the color palette provided. Due to presets within </a:t>
            </a:r>
            <a:r>
              <a:rPr lang="en-US" sz="1600" dirty="0" err="1">
                <a:latin typeface="Amazon Ember" panose="020B0603020204020204" pitchFamily="34" charset="0"/>
                <a:ea typeface="Amazon Ember" panose="020B0603020204020204" pitchFamily="34" charset="0"/>
                <a:cs typeface="Amazon Ember" panose="020B0603020204020204" pitchFamily="34" charset="0"/>
              </a:rPr>
              <a:t>Powerpoint</a:t>
            </a:r>
            <a:r>
              <a:rPr lang="en-US" sz="1600" dirty="0">
                <a:latin typeface="Amazon Ember" panose="020B0603020204020204" pitchFamily="34" charset="0"/>
                <a:ea typeface="Amazon Ember" panose="020B0603020204020204" pitchFamily="34" charset="0"/>
                <a:cs typeface="Amazon Ember" panose="020B0603020204020204" pitchFamily="34" charset="0"/>
              </a:rPr>
              <a:t>, colors may cause error if they are changed.</a:t>
            </a:r>
          </a:p>
          <a:p>
            <a:pPr lv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r>
              <a:rPr lang="en-US" sz="1600" dirty="0">
                <a:latin typeface="Amazon Ember" panose="020B0603020204020204" pitchFamily="34" charset="0"/>
                <a:ea typeface="Amazon Ember" panose="020B0603020204020204" pitchFamily="34" charset="0"/>
                <a:cs typeface="Amazon Ember" panose="020B0603020204020204" pitchFamily="34" charset="0"/>
              </a:rPr>
              <a:t>If there are specific colors that need to be added, only change accent colors [2 – 6]. Accent color [1] and text/background colors [1 – 4] should not be changed. </a:t>
            </a:r>
          </a:p>
          <a:p>
            <a:pPr lv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lvl="0"/>
            <a:r>
              <a:rPr lang="en-US" sz="1600" dirty="0">
                <a:latin typeface="Amazon Ember" panose="020B0603020204020204" pitchFamily="34" charset="0"/>
                <a:ea typeface="Amazon Ember" panose="020B0603020204020204" pitchFamily="34" charset="0"/>
                <a:cs typeface="Amazon Ember" panose="020B0603020204020204" pitchFamily="34" charset="0"/>
              </a:rPr>
              <a:t>The background and text colors should be primarily squid ink or white, AWS Orange should be used as the primary accent color. The secondary palette may be used as additional accent colors but should not overpower our core Brand palette.</a:t>
            </a:r>
          </a:p>
          <a:p>
            <a:pPr lvl="0"/>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 name="Group 4">
            <a:extLst>
              <a:ext uri="{FF2B5EF4-FFF2-40B4-BE49-F238E27FC236}">
                <a16:creationId xmlns:a16="http://schemas.microsoft.com/office/drawing/2014/main" id="{C0F5839B-E1D3-DE42-BF4E-514359039BC3}"/>
              </a:ext>
            </a:extLst>
          </p:cNvPr>
          <p:cNvGrpSpPr/>
          <p:nvPr/>
        </p:nvGrpSpPr>
        <p:grpSpPr>
          <a:xfrm>
            <a:off x="548639" y="2802459"/>
            <a:ext cx="6400800" cy="3496550"/>
            <a:chOff x="7658100" y="1645920"/>
            <a:chExt cx="6400800" cy="3496550"/>
          </a:xfrm>
        </p:grpSpPr>
        <p:grpSp>
          <p:nvGrpSpPr>
            <p:cNvPr id="6" name="Group 5">
              <a:extLst>
                <a:ext uri="{FF2B5EF4-FFF2-40B4-BE49-F238E27FC236}">
                  <a16:creationId xmlns:a16="http://schemas.microsoft.com/office/drawing/2014/main" id="{82AD9691-EEB2-E24D-B666-9FECEEA45DD8}"/>
                </a:ext>
              </a:extLst>
            </p:cNvPr>
            <p:cNvGrpSpPr/>
            <p:nvPr/>
          </p:nvGrpSpPr>
          <p:grpSpPr>
            <a:xfrm>
              <a:off x="7874000" y="1645920"/>
              <a:ext cx="5905500" cy="1796777"/>
              <a:chOff x="7874000" y="1645920"/>
              <a:chExt cx="5905500" cy="1796777"/>
            </a:xfrm>
          </p:grpSpPr>
          <p:grpSp>
            <p:nvGrpSpPr>
              <p:cNvPr id="21" name="Group 20">
                <a:extLst>
                  <a:ext uri="{FF2B5EF4-FFF2-40B4-BE49-F238E27FC236}">
                    <a16:creationId xmlns:a16="http://schemas.microsoft.com/office/drawing/2014/main" id="{2573182C-FA6A-6E40-9262-2E54466E29C7}"/>
                  </a:ext>
                </a:extLst>
              </p:cNvPr>
              <p:cNvGrpSpPr/>
              <p:nvPr/>
            </p:nvGrpSpPr>
            <p:grpSpPr>
              <a:xfrm>
                <a:off x="8191500" y="1645920"/>
                <a:ext cx="5334000" cy="1143000"/>
                <a:chOff x="7658100" y="1645920"/>
                <a:chExt cx="5334000" cy="1143000"/>
              </a:xfrm>
            </p:grpSpPr>
            <p:sp>
              <p:nvSpPr>
                <p:cNvPr id="26" name="Rectangle 25">
                  <a:extLst>
                    <a:ext uri="{FF2B5EF4-FFF2-40B4-BE49-F238E27FC236}">
                      <a16:creationId xmlns:a16="http://schemas.microsoft.com/office/drawing/2014/main" id="{2C1226DB-F0D0-CD49-A0A9-EC1094FF26FF}"/>
                    </a:ext>
                  </a:extLst>
                </p:cNvPr>
                <p:cNvSpPr/>
                <p:nvPr/>
              </p:nvSpPr>
              <p:spPr>
                <a:xfrm>
                  <a:off x="7658100" y="1645920"/>
                  <a:ext cx="1143000" cy="1143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53C7A97-5565-AB4D-A49B-D874B8CFDE91}"/>
                    </a:ext>
                  </a:extLst>
                </p:cNvPr>
                <p:cNvSpPr/>
                <p:nvPr/>
              </p:nvSpPr>
              <p:spPr>
                <a:xfrm>
                  <a:off x="11849100" y="1645920"/>
                  <a:ext cx="1143000" cy="1143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9226F11-7E82-CC44-8941-78A6F4A17E2A}"/>
                    </a:ext>
                  </a:extLst>
                </p:cNvPr>
                <p:cNvSpPr/>
                <p:nvPr/>
              </p:nvSpPr>
              <p:spPr>
                <a:xfrm>
                  <a:off x="9055100" y="1645920"/>
                  <a:ext cx="1143000" cy="1143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34112BE-3555-2C45-930D-ED38043B436A}"/>
                    </a:ext>
                  </a:extLst>
                </p:cNvPr>
                <p:cNvSpPr/>
                <p:nvPr/>
              </p:nvSpPr>
              <p:spPr>
                <a:xfrm>
                  <a:off x="10452100" y="1645920"/>
                  <a:ext cx="1143000" cy="1143000"/>
                </a:xfrm>
                <a:prstGeom prst="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Text Placeholder 2">
                <a:extLst>
                  <a:ext uri="{FF2B5EF4-FFF2-40B4-BE49-F238E27FC236}">
                    <a16:creationId xmlns:a16="http://schemas.microsoft.com/office/drawing/2014/main" id="{4B198821-DF4A-AD4F-B20C-31FB491C5902}"/>
                  </a:ext>
                </a:extLst>
              </p:cNvPr>
              <p:cNvSpPr txBox="1">
                <a:spLocks/>
              </p:cNvSpPr>
              <p:nvPr/>
            </p:nvSpPr>
            <p:spPr>
              <a:xfrm>
                <a:off x="7874000" y="2871743"/>
                <a:ext cx="1767840" cy="57095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Text/Background</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 –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Dark 1</a:t>
                </a:r>
              </a:p>
            </p:txBody>
          </p:sp>
          <p:sp>
            <p:nvSpPr>
              <p:cNvPr id="23" name="Text Placeholder 2">
                <a:extLst>
                  <a:ext uri="{FF2B5EF4-FFF2-40B4-BE49-F238E27FC236}">
                    <a16:creationId xmlns:a16="http://schemas.microsoft.com/office/drawing/2014/main" id="{A1A90966-A329-0243-AB41-83380BF46B50}"/>
                  </a:ext>
                </a:extLst>
              </p:cNvPr>
              <p:cNvSpPr txBox="1">
                <a:spLocks/>
              </p:cNvSpPr>
              <p:nvPr/>
            </p:nvSpPr>
            <p:spPr>
              <a:xfrm>
                <a:off x="9359900" y="2871743"/>
                <a:ext cx="1625600" cy="57095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Text/Background</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 –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Light 1</a:t>
                </a:r>
              </a:p>
            </p:txBody>
          </p:sp>
          <p:sp>
            <p:nvSpPr>
              <p:cNvPr id="24" name="Text Placeholder 2">
                <a:extLst>
                  <a:ext uri="{FF2B5EF4-FFF2-40B4-BE49-F238E27FC236}">
                    <a16:creationId xmlns:a16="http://schemas.microsoft.com/office/drawing/2014/main" id="{9AFD7B46-45BF-9E4A-AA55-E888773EDA6A}"/>
                  </a:ext>
                </a:extLst>
              </p:cNvPr>
              <p:cNvSpPr txBox="1">
                <a:spLocks/>
              </p:cNvSpPr>
              <p:nvPr/>
            </p:nvSpPr>
            <p:spPr>
              <a:xfrm>
                <a:off x="10744200" y="2871743"/>
                <a:ext cx="1625600" cy="57095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Text/Background</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 –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Dark 2</a:t>
                </a:r>
              </a:p>
            </p:txBody>
          </p:sp>
          <p:sp>
            <p:nvSpPr>
              <p:cNvPr id="25" name="Text Placeholder 2">
                <a:extLst>
                  <a:ext uri="{FF2B5EF4-FFF2-40B4-BE49-F238E27FC236}">
                    <a16:creationId xmlns:a16="http://schemas.microsoft.com/office/drawing/2014/main" id="{82B6A77F-16EC-9246-B630-D1D1C9BF5393}"/>
                  </a:ext>
                </a:extLst>
              </p:cNvPr>
              <p:cNvSpPr txBox="1">
                <a:spLocks/>
              </p:cNvSpPr>
              <p:nvPr/>
            </p:nvSpPr>
            <p:spPr>
              <a:xfrm>
                <a:off x="12153900" y="2871743"/>
                <a:ext cx="1625600" cy="57095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Text/Background</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 –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Light 2</a:t>
                </a:r>
              </a:p>
            </p:txBody>
          </p:sp>
        </p:grpSp>
        <p:grpSp>
          <p:nvGrpSpPr>
            <p:cNvPr id="7" name="Group 6">
              <a:extLst>
                <a:ext uri="{FF2B5EF4-FFF2-40B4-BE49-F238E27FC236}">
                  <a16:creationId xmlns:a16="http://schemas.microsoft.com/office/drawing/2014/main" id="{43E4E3DF-88E1-264B-8C71-7CCCBA632A84}"/>
                </a:ext>
              </a:extLst>
            </p:cNvPr>
            <p:cNvGrpSpPr/>
            <p:nvPr/>
          </p:nvGrpSpPr>
          <p:grpSpPr>
            <a:xfrm>
              <a:off x="7658100" y="3841750"/>
              <a:ext cx="6400800" cy="1300720"/>
              <a:chOff x="7658100" y="3841750"/>
              <a:chExt cx="6400800" cy="1300720"/>
            </a:xfrm>
          </p:grpSpPr>
          <p:grpSp>
            <p:nvGrpSpPr>
              <p:cNvPr id="8" name="Group 7">
                <a:extLst>
                  <a:ext uri="{FF2B5EF4-FFF2-40B4-BE49-F238E27FC236}">
                    <a16:creationId xmlns:a16="http://schemas.microsoft.com/office/drawing/2014/main" id="{EC45C038-3869-E741-A68F-7F02EFCC3695}"/>
                  </a:ext>
                </a:extLst>
              </p:cNvPr>
              <p:cNvGrpSpPr/>
              <p:nvPr/>
            </p:nvGrpSpPr>
            <p:grpSpPr>
              <a:xfrm>
                <a:off x="7658100" y="3841750"/>
                <a:ext cx="6400800" cy="915670"/>
                <a:chOff x="7658100" y="3841750"/>
                <a:chExt cx="6400800" cy="915670"/>
              </a:xfrm>
            </p:grpSpPr>
            <p:sp>
              <p:nvSpPr>
                <p:cNvPr id="15" name="Rectangle 14">
                  <a:extLst>
                    <a:ext uri="{FF2B5EF4-FFF2-40B4-BE49-F238E27FC236}">
                      <a16:creationId xmlns:a16="http://schemas.microsoft.com/office/drawing/2014/main" id="{4E74A859-C626-FA4C-BB37-7FF11E4E893B}"/>
                    </a:ext>
                  </a:extLst>
                </p:cNvPr>
                <p:cNvSpPr/>
                <p:nvPr/>
              </p:nvSpPr>
              <p:spPr>
                <a:xfrm>
                  <a:off x="7658100" y="3843020"/>
                  <a:ext cx="9144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042DA6-D612-A048-8B86-16405F9E0336}"/>
                    </a:ext>
                  </a:extLst>
                </p:cNvPr>
                <p:cNvSpPr/>
                <p:nvPr/>
              </p:nvSpPr>
              <p:spPr>
                <a:xfrm>
                  <a:off x="10949940" y="3841750"/>
                  <a:ext cx="9144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D299484-A4C8-374F-80FD-F02AEA515ADC}"/>
                    </a:ext>
                  </a:extLst>
                </p:cNvPr>
                <p:cNvSpPr/>
                <p:nvPr/>
              </p:nvSpPr>
              <p:spPr>
                <a:xfrm>
                  <a:off x="8755380" y="3843020"/>
                  <a:ext cx="914400" cy="914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F62CCB3-F83B-2949-A445-604F8266CC87}"/>
                    </a:ext>
                  </a:extLst>
                </p:cNvPr>
                <p:cNvSpPr/>
                <p:nvPr/>
              </p:nvSpPr>
              <p:spPr>
                <a:xfrm>
                  <a:off x="9852660" y="3843020"/>
                  <a:ext cx="9144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2F0FB1C-F8D7-D644-B986-2BC125A6E282}"/>
                    </a:ext>
                  </a:extLst>
                </p:cNvPr>
                <p:cNvSpPr/>
                <p:nvPr/>
              </p:nvSpPr>
              <p:spPr>
                <a:xfrm>
                  <a:off x="13144500" y="3841750"/>
                  <a:ext cx="9144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4ED1192-3181-9845-B7C3-50D284985214}"/>
                    </a:ext>
                  </a:extLst>
                </p:cNvPr>
                <p:cNvSpPr/>
                <p:nvPr/>
              </p:nvSpPr>
              <p:spPr>
                <a:xfrm>
                  <a:off x="12047220" y="3841750"/>
                  <a:ext cx="914400" cy="914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 Placeholder 2">
                <a:extLst>
                  <a:ext uri="{FF2B5EF4-FFF2-40B4-BE49-F238E27FC236}">
                    <a16:creationId xmlns:a16="http://schemas.microsoft.com/office/drawing/2014/main" id="{F297D368-1DB4-4344-B579-6EE014902EB0}"/>
                  </a:ext>
                </a:extLst>
              </p:cNvPr>
              <p:cNvSpPr txBox="1">
                <a:spLocks/>
              </p:cNvSpPr>
              <p:nvPr/>
            </p:nvSpPr>
            <p:spPr>
              <a:xfrm>
                <a:off x="765810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1</a:t>
                </a:r>
              </a:p>
            </p:txBody>
          </p:sp>
          <p:sp>
            <p:nvSpPr>
              <p:cNvPr id="10" name="Text Placeholder 2">
                <a:extLst>
                  <a:ext uri="{FF2B5EF4-FFF2-40B4-BE49-F238E27FC236}">
                    <a16:creationId xmlns:a16="http://schemas.microsoft.com/office/drawing/2014/main" id="{9B24684F-9079-4341-84D6-477F03AE86A2}"/>
                  </a:ext>
                </a:extLst>
              </p:cNvPr>
              <p:cNvSpPr txBox="1">
                <a:spLocks/>
              </p:cNvSpPr>
              <p:nvPr/>
            </p:nvSpPr>
            <p:spPr>
              <a:xfrm>
                <a:off x="875538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2</a:t>
                </a:r>
              </a:p>
            </p:txBody>
          </p:sp>
          <p:sp>
            <p:nvSpPr>
              <p:cNvPr id="11" name="Text Placeholder 2">
                <a:extLst>
                  <a:ext uri="{FF2B5EF4-FFF2-40B4-BE49-F238E27FC236}">
                    <a16:creationId xmlns:a16="http://schemas.microsoft.com/office/drawing/2014/main" id="{C63161D6-BDEC-D64F-B119-E6C1C428F2F5}"/>
                  </a:ext>
                </a:extLst>
              </p:cNvPr>
              <p:cNvSpPr txBox="1">
                <a:spLocks/>
              </p:cNvSpPr>
              <p:nvPr/>
            </p:nvSpPr>
            <p:spPr>
              <a:xfrm>
                <a:off x="985266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3</a:t>
                </a:r>
              </a:p>
            </p:txBody>
          </p:sp>
          <p:sp>
            <p:nvSpPr>
              <p:cNvPr id="12" name="Text Placeholder 2">
                <a:extLst>
                  <a:ext uri="{FF2B5EF4-FFF2-40B4-BE49-F238E27FC236}">
                    <a16:creationId xmlns:a16="http://schemas.microsoft.com/office/drawing/2014/main" id="{0F62BFAF-388E-8F4C-A96D-D98CC996FDB7}"/>
                  </a:ext>
                </a:extLst>
              </p:cNvPr>
              <p:cNvSpPr txBox="1">
                <a:spLocks/>
              </p:cNvSpPr>
              <p:nvPr/>
            </p:nvSpPr>
            <p:spPr>
              <a:xfrm>
                <a:off x="1094994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4</a:t>
                </a:r>
              </a:p>
            </p:txBody>
          </p:sp>
          <p:sp>
            <p:nvSpPr>
              <p:cNvPr id="13" name="Text Placeholder 2">
                <a:extLst>
                  <a:ext uri="{FF2B5EF4-FFF2-40B4-BE49-F238E27FC236}">
                    <a16:creationId xmlns:a16="http://schemas.microsoft.com/office/drawing/2014/main" id="{D797C28C-E2DB-FA4C-8049-C2A5BD62CFF5}"/>
                  </a:ext>
                </a:extLst>
              </p:cNvPr>
              <p:cNvSpPr txBox="1">
                <a:spLocks/>
              </p:cNvSpPr>
              <p:nvPr/>
            </p:nvSpPr>
            <p:spPr>
              <a:xfrm>
                <a:off x="1204722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5</a:t>
                </a:r>
              </a:p>
            </p:txBody>
          </p:sp>
          <p:sp>
            <p:nvSpPr>
              <p:cNvPr id="14" name="Text Placeholder 2">
                <a:extLst>
                  <a:ext uri="{FF2B5EF4-FFF2-40B4-BE49-F238E27FC236}">
                    <a16:creationId xmlns:a16="http://schemas.microsoft.com/office/drawing/2014/main" id="{3679BB91-D278-7747-AE01-9EC0EAFE707A}"/>
                  </a:ext>
                </a:extLst>
              </p:cNvPr>
              <p:cNvSpPr txBox="1">
                <a:spLocks/>
              </p:cNvSpPr>
              <p:nvPr/>
            </p:nvSpPr>
            <p:spPr>
              <a:xfrm>
                <a:off x="13144500" y="4838973"/>
                <a:ext cx="914400" cy="303497"/>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Accent 6</a:t>
                </a:r>
              </a:p>
            </p:txBody>
          </p:sp>
        </p:grpSp>
      </p:grpSp>
    </p:spTree>
    <p:extLst>
      <p:ext uri="{BB962C8B-B14F-4D97-AF65-F5344CB8AC3E}">
        <p14:creationId xmlns:p14="http://schemas.microsoft.com/office/powerpoint/2010/main" val="2554654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Let’s get building!</a:t>
            </a:r>
          </a:p>
        </p:txBody>
      </p:sp>
    </p:spTree>
    <p:extLst>
      <p:ext uri="{BB962C8B-B14F-4D97-AF65-F5344CB8AC3E}">
        <p14:creationId xmlns:p14="http://schemas.microsoft.com/office/powerpoint/2010/main" val="1483334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4598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4A1440-F465-144C-AEF6-B6995879357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95932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Image slide (center)</a:t>
            </a:r>
          </a:p>
        </p:txBody>
      </p:sp>
      <p:sp>
        <p:nvSpPr>
          <p:cNvPr id="3" name="Picture Placeholder 2">
            <a:extLst>
              <a:ext uri="{FF2B5EF4-FFF2-40B4-BE49-F238E27FC236}">
                <a16:creationId xmlns:a16="http://schemas.microsoft.com/office/drawing/2014/main" id="{8757C013-13E2-A944-AC58-6130E3999288}"/>
              </a:ext>
            </a:extLst>
          </p:cNvPr>
          <p:cNvSpPr>
            <a:spLocks noGrp="1"/>
          </p:cNvSpPr>
          <p:nvPr>
            <p:ph type="pic" sz="quarter" idx="10"/>
          </p:nvPr>
        </p:nvSpPr>
        <p:spPr/>
      </p:sp>
    </p:spTree>
    <p:extLst>
      <p:ext uri="{BB962C8B-B14F-4D97-AF65-F5344CB8AC3E}">
        <p14:creationId xmlns:p14="http://schemas.microsoft.com/office/powerpoint/2010/main" val="102130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slide (2up)</a:t>
            </a:r>
          </a:p>
        </p:txBody>
      </p:sp>
      <p:sp>
        <p:nvSpPr>
          <p:cNvPr id="5" name="Picture Placeholder 4">
            <a:extLst>
              <a:ext uri="{FF2B5EF4-FFF2-40B4-BE49-F238E27FC236}">
                <a16:creationId xmlns:a16="http://schemas.microsoft.com/office/drawing/2014/main" id="{6CD4CE86-B95C-2C47-98EA-ABEB1805B7A6}"/>
              </a:ext>
            </a:extLst>
          </p:cNvPr>
          <p:cNvSpPr>
            <a:spLocks noGrp="1"/>
          </p:cNvSpPr>
          <p:nvPr>
            <p:ph type="pic" sz="quarter" idx="10"/>
          </p:nvPr>
        </p:nvSpPr>
        <p:spPr/>
      </p:sp>
      <p:sp>
        <p:nvSpPr>
          <p:cNvPr id="6" name="Picture Placeholder 5">
            <a:extLst>
              <a:ext uri="{FF2B5EF4-FFF2-40B4-BE49-F238E27FC236}">
                <a16:creationId xmlns:a16="http://schemas.microsoft.com/office/drawing/2014/main" id="{8D0571EA-529D-CB40-B7AE-54F5A1DBB75B}"/>
              </a:ext>
            </a:extLst>
          </p:cNvPr>
          <p:cNvSpPr>
            <a:spLocks noGrp="1"/>
          </p:cNvSpPr>
          <p:nvPr>
            <p:ph type="pic" sz="quarter" idx="11"/>
          </p:nvPr>
        </p:nvSpPr>
        <p:spPr/>
      </p:sp>
    </p:spTree>
    <p:extLst>
      <p:ext uri="{BB962C8B-B14F-4D97-AF65-F5344CB8AC3E}">
        <p14:creationId xmlns:p14="http://schemas.microsoft.com/office/powerpoint/2010/main" val="2067702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3FC6D9-F96B-ED49-BE45-EC04A52E52D3}"/>
              </a:ext>
            </a:extLst>
          </p:cNvPr>
          <p:cNvSpPr>
            <a:spLocks noGrp="1"/>
          </p:cNvSpPr>
          <p:nvPr>
            <p:ph type="pic" sz="quarter" idx="10"/>
          </p:nvPr>
        </p:nvSpPr>
        <p:spPr/>
      </p:sp>
      <p:sp>
        <p:nvSpPr>
          <p:cNvPr id="3" name="Title 2">
            <a:extLst>
              <a:ext uri="{FF2B5EF4-FFF2-40B4-BE49-F238E27FC236}">
                <a16:creationId xmlns:a16="http://schemas.microsoft.com/office/drawing/2014/main" id="{6A0DC56A-438E-514E-AFC4-7393A169A674}"/>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815513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content</a:t>
            </a:r>
          </a:p>
        </p:txBody>
      </p:sp>
      <p:sp>
        <p:nvSpPr>
          <p:cNvPr id="5" name="Picture Placeholder 4">
            <a:extLst>
              <a:ext uri="{FF2B5EF4-FFF2-40B4-BE49-F238E27FC236}">
                <a16:creationId xmlns:a16="http://schemas.microsoft.com/office/drawing/2014/main" id="{2A82A47B-1B57-C248-83DD-DC553698B908}"/>
              </a:ext>
            </a:extLst>
          </p:cNvPr>
          <p:cNvSpPr>
            <a:spLocks noGrp="1"/>
          </p:cNvSpPr>
          <p:nvPr>
            <p:ph type="pic" sz="quarter" idx="11"/>
          </p:nvPr>
        </p:nvSpPr>
        <p:spPr/>
      </p:sp>
      <p:sp>
        <p:nvSpPr>
          <p:cNvPr id="3" name="Content Placeholder 2"/>
          <p:cNvSpPr>
            <a:spLocks noGrp="1"/>
          </p:cNvSpPr>
          <p:nvPr>
            <p:ph type="body" sz="quarter" idx="12"/>
          </p:nvPr>
        </p:nvSpPr>
        <p:spPr/>
        <p:txBody>
          <a:bodyPr>
            <a:normAutofit/>
          </a:bodyPr>
          <a:lstStyle/>
          <a:p>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a:p>
            <a:pPr lvl="0"/>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a:p>
            <a:pPr lvl="0"/>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p:txBody>
      </p:sp>
    </p:spTree>
    <p:extLst>
      <p:ext uri="{BB962C8B-B14F-4D97-AF65-F5344CB8AC3E}">
        <p14:creationId xmlns:p14="http://schemas.microsoft.com/office/powerpoint/2010/main" val="4033552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EF4B-AE45-AC42-9833-C3989F4E0ADC}"/>
              </a:ext>
            </a:extLst>
          </p:cNvPr>
          <p:cNvSpPr>
            <a:spLocks noGrp="1"/>
          </p:cNvSpPr>
          <p:nvPr>
            <p:ph type="title"/>
          </p:nvPr>
        </p:nvSpPr>
        <p:spPr/>
        <p:txBody>
          <a:bodyPr/>
          <a:lstStyle/>
          <a:p>
            <a:r>
              <a:rPr lang="en-US" dirty="0"/>
              <a:t>White logos</a:t>
            </a:r>
          </a:p>
        </p:txBody>
      </p:sp>
      <p:sp>
        <p:nvSpPr>
          <p:cNvPr id="10" name="Picture Placeholder 9">
            <a:extLst>
              <a:ext uri="{FF2B5EF4-FFF2-40B4-BE49-F238E27FC236}">
                <a16:creationId xmlns:a16="http://schemas.microsoft.com/office/drawing/2014/main" id="{1D0B1345-2084-1141-88AF-A0FD6B4F423A}"/>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D8E81CC8-2B36-1245-AA05-73A697B7502F}"/>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F773CC22-155A-B94F-8287-36BF5BA9A973}"/>
              </a:ext>
            </a:extLst>
          </p:cNvPr>
          <p:cNvSpPr>
            <a:spLocks noGrp="1"/>
          </p:cNvSpPr>
          <p:nvPr>
            <p:ph type="pic" sz="quarter" idx="22"/>
          </p:nvPr>
        </p:nvSpPr>
        <p:spPr/>
      </p:sp>
      <p:sp>
        <p:nvSpPr>
          <p:cNvPr id="13" name="Picture Placeholder 12">
            <a:extLst>
              <a:ext uri="{FF2B5EF4-FFF2-40B4-BE49-F238E27FC236}">
                <a16:creationId xmlns:a16="http://schemas.microsoft.com/office/drawing/2014/main" id="{72DABA9E-7FB1-504C-BA8F-AFEBA4493D4A}"/>
              </a:ext>
            </a:extLst>
          </p:cNvPr>
          <p:cNvSpPr>
            <a:spLocks noGrp="1"/>
          </p:cNvSpPr>
          <p:nvPr>
            <p:ph type="pic" sz="quarter" idx="23"/>
          </p:nvPr>
        </p:nvSpPr>
        <p:spPr>
          <a:xfrm>
            <a:off x="543902" y="4451796"/>
            <a:ext cx="3078480" cy="1761067"/>
          </a:xfrm>
        </p:spPr>
      </p:sp>
      <p:sp>
        <p:nvSpPr>
          <p:cNvPr id="14" name="Picture Placeholder 13">
            <a:extLst>
              <a:ext uri="{FF2B5EF4-FFF2-40B4-BE49-F238E27FC236}">
                <a16:creationId xmlns:a16="http://schemas.microsoft.com/office/drawing/2014/main" id="{E3C3898B-6A8A-7E46-9F79-4C53AB43F36F}"/>
              </a:ext>
            </a:extLst>
          </p:cNvPr>
          <p:cNvSpPr>
            <a:spLocks noGrp="1"/>
          </p:cNvSpPr>
          <p:nvPr>
            <p:ph type="pic" sz="quarter" idx="24"/>
          </p:nvPr>
        </p:nvSpPr>
        <p:spPr/>
      </p:sp>
      <p:sp>
        <p:nvSpPr>
          <p:cNvPr id="15" name="Picture Placeholder 14">
            <a:extLst>
              <a:ext uri="{FF2B5EF4-FFF2-40B4-BE49-F238E27FC236}">
                <a16:creationId xmlns:a16="http://schemas.microsoft.com/office/drawing/2014/main" id="{0388F63C-4E7E-CF4A-BF10-48991F289D87}"/>
              </a:ext>
            </a:extLst>
          </p:cNvPr>
          <p:cNvSpPr>
            <a:spLocks noGrp="1"/>
          </p:cNvSpPr>
          <p:nvPr>
            <p:ph type="pic" sz="quarter" idx="25"/>
          </p:nvPr>
        </p:nvSpPr>
        <p:spPr/>
      </p:sp>
    </p:spTree>
    <p:extLst>
      <p:ext uri="{BB962C8B-B14F-4D97-AF65-F5344CB8AC3E}">
        <p14:creationId xmlns:p14="http://schemas.microsoft.com/office/powerpoint/2010/main" val="379410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CE5F-0A7C-724B-A7CD-ACD2933769FD}"/>
              </a:ext>
            </a:extLst>
          </p:cNvPr>
          <p:cNvSpPr>
            <a:spLocks noGrp="1"/>
          </p:cNvSpPr>
          <p:nvPr>
            <p:ph type="title"/>
          </p:nvPr>
        </p:nvSpPr>
        <p:spPr/>
        <p:txBody>
          <a:bodyPr/>
          <a:lstStyle/>
          <a:p>
            <a:r>
              <a:rPr lang="en-US" dirty="0"/>
              <a:t>Full color logos</a:t>
            </a:r>
          </a:p>
        </p:txBody>
      </p:sp>
      <p:sp>
        <p:nvSpPr>
          <p:cNvPr id="3" name="Picture Placeholder 2">
            <a:extLst>
              <a:ext uri="{FF2B5EF4-FFF2-40B4-BE49-F238E27FC236}">
                <a16:creationId xmlns:a16="http://schemas.microsoft.com/office/drawing/2014/main" id="{2EAD9AD9-383E-2548-96EB-6B02882462BC}"/>
              </a:ext>
            </a:extLst>
          </p:cNvPr>
          <p:cNvSpPr>
            <a:spLocks noGrp="1"/>
          </p:cNvSpPr>
          <p:nvPr>
            <p:ph type="pic" sz="quarter" idx="16"/>
          </p:nvPr>
        </p:nvSpPr>
        <p:spPr/>
      </p:sp>
      <p:sp>
        <p:nvSpPr>
          <p:cNvPr id="4" name="Picture Placeholder 3">
            <a:extLst>
              <a:ext uri="{FF2B5EF4-FFF2-40B4-BE49-F238E27FC236}">
                <a16:creationId xmlns:a16="http://schemas.microsoft.com/office/drawing/2014/main" id="{84CDD8F0-0359-6140-B109-66FB8B273D38}"/>
              </a:ext>
            </a:extLst>
          </p:cNvPr>
          <p:cNvSpPr>
            <a:spLocks noGrp="1"/>
          </p:cNvSpPr>
          <p:nvPr>
            <p:ph type="pic" sz="quarter" idx="17"/>
          </p:nvPr>
        </p:nvSpPr>
        <p:spPr/>
      </p:sp>
      <p:sp>
        <p:nvSpPr>
          <p:cNvPr id="5" name="Picture Placeholder 4">
            <a:extLst>
              <a:ext uri="{FF2B5EF4-FFF2-40B4-BE49-F238E27FC236}">
                <a16:creationId xmlns:a16="http://schemas.microsoft.com/office/drawing/2014/main" id="{AB4C0178-6D74-B249-B01F-E9CADC3B8CCB}"/>
              </a:ext>
            </a:extLst>
          </p:cNvPr>
          <p:cNvSpPr>
            <a:spLocks noGrp="1"/>
          </p:cNvSpPr>
          <p:nvPr>
            <p:ph type="pic" sz="quarter" idx="18"/>
          </p:nvPr>
        </p:nvSpPr>
        <p:spPr/>
      </p:sp>
      <p:sp>
        <p:nvSpPr>
          <p:cNvPr id="6" name="Picture Placeholder 5">
            <a:extLst>
              <a:ext uri="{FF2B5EF4-FFF2-40B4-BE49-F238E27FC236}">
                <a16:creationId xmlns:a16="http://schemas.microsoft.com/office/drawing/2014/main" id="{45210A0E-7C19-AE49-B1AE-452A8682D989}"/>
              </a:ext>
            </a:extLst>
          </p:cNvPr>
          <p:cNvSpPr>
            <a:spLocks noGrp="1"/>
          </p:cNvSpPr>
          <p:nvPr>
            <p:ph type="pic" sz="quarter" idx="19"/>
          </p:nvPr>
        </p:nvSpPr>
        <p:spPr/>
      </p:sp>
      <p:sp>
        <p:nvSpPr>
          <p:cNvPr id="7" name="Picture Placeholder 6">
            <a:extLst>
              <a:ext uri="{FF2B5EF4-FFF2-40B4-BE49-F238E27FC236}">
                <a16:creationId xmlns:a16="http://schemas.microsoft.com/office/drawing/2014/main" id="{DF481371-D0C5-5248-8D00-7B4F5B97E62B}"/>
              </a:ext>
            </a:extLst>
          </p:cNvPr>
          <p:cNvSpPr>
            <a:spLocks noGrp="1"/>
          </p:cNvSpPr>
          <p:nvPr>
            <p:ph type="pic" sz="quarter" idx="20"/>
          </p:nvPr>
        </p:nvSpPr>
        <p:spPr/>
      </p:sp>
      <p:sp>
        <p:nvSpPr>
          <p:cNvPr id="8" name="Picture Placeholder 7">
            <a:extLst>
              <a:ext uri="{FF2B5EF4-FFF2-40B4-BE49-F238E27FC236}">
                <a16:creationId xmlns:a16="http://schemas.microsoft.com/office/drawing/2014/main" id="{8E37B31A-468F-334B-BE5F-23BC5B431136}"/>
              </a:ext>
            </a:extLst>
          </p:cNvPr>
          <p:cNvSpPr>
            <a:spLocks noGrp="1"/>
          </p:cNvSpPr>
          <p:nvPr>
            <p:ph type="pic" sz="quarter" idx="21"/>
          </p:nvPr>
        </p:nvSpPr>
        <p:spPr/>
      </p:sp>
      <p:sp>
        <p:nvSpPr>
          <p:cNvPr id="9" name="Picture Placeholder 8">
            <a:extLst>
              <a:ext uri="{FF2B5EF4-FFF2-40B4-BE49-F238E27FC236}">
                <a16:creationId xmlns:a16="http://schemas.microsoft.com/office/drawing/2014/main" id="{8B686153-A11C-574D-88F7-3657B3B2AB11}"/>
              </a:ext>
            </a:extLst>
          </p:cNvPr>
          <p:cNvSpPr>
            <a:spLocks noGrp="1"/>
          </p:cNvSpPr>
          <p:nvPr>
            <p:ph type="pic" sz="quarter" idx="22"/>
          </p:nvPr>
        </p:nvSpPr>
        <p:spPr/>
      </p:sp>
      <p:sp>
        <p:nvSpPr>
          <p:cNvPr id="10" name="Picture Placeholder 9">
            <a:extLst>
              <a:ext uri="{FF2B5EF4-FFF2-40B4-BE49-F238E27FC236}">
                <a16:creationId xmlns:a16="http://schemas.microsoft.com/office/drawing/2014/main" id="{B2B32936-1A33-DE4C-A6B1-F6690E19BB59}"/>
              </a:ext>
            </a:extLst>
          </p:cNvPr>
          <p:cNvSpPr>
            <a:spLocks noGrp="1"/>
          </p:cNvSpPr>
          <p:nvPr>
            <p:ph type="pic" sz="quarter" idx="23"/>
          </p:nvPr>
        </p:nvSpPr>
        <p:spPr/>
      </p:sp>
    </p:spTree>
    <p:extLst>
      <p:ext uri="{BB962C8B-B14F-4D97-AF65-F5344CB8AC3E}">
        <p14:creationId xmlns:p14="http://schemas.microsoft.com/office/powerpoint/2010/main" val="586495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Quotes</a:t>
            </a:r>
          </a:p>
        </p:txBody>
      </p:sp>
      <p:sp>
        <p:nvSpPr>
          <p:cNvPr id="4" name="Content Placeholder 3">
            <a:extLst>
              <a:ext uri="{FF2B5EF4-FFF2-40B4-BE49-F238E27FC236}">
                <a16:creationId xmlns:a16="http://schemas.microsoft.com/office/drawing/2014/main" id="{59D008F7-E3AE-714A-A8F1-8E63AB0BAE4D}"/>
              </a:ext>
            </a:extLst>
          </p:cNvPr>
          <p:cNvSpPr>
            <a:spLocks noGrp="1"/>
          </p:cNvSpPr>
          <p:nvPr>
            <p:ph sz="half" idx="1"/>
          </p:nvPr>
        </p:nvSpPr>
        <p:spPr/>
        <p:txBody>
          <a:bodyPr>
            <a:norm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“Lorem ipsum dolor sit </a:t>
            </a:r>
            <a:r>
              <a:rPr lang="en-US" dirty="0" err="1">
                <a:latin typeface="Amazon Ember" panose="020B0603020204020204" pitchFamily="34" charset="0"/>
                <a:ea typeface="Amazon Ember" panose="020B0603020204020204" pitchFamily="34" charset="0"/>
                <a:cs typeface="Amazon Ember" panose="020B0603020204020204" pitchFamily="34" charset="0"/>
              </a:rPr>
              <a:t>amet</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consectetuer</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adipiscing</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elit</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sed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diam</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nonummy</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nibh</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euismod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tincidunt</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ut</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laoreet</a:t>
            </a:r>
            <a:r>
              <a:rPr lang="en-US" dirty="0">
                <a:latin typeface="Amazon Ember" panose="020B0603020204020204" pitchFamily="34" charset="0"/>
                <a:ea typeface="Amazon Ember" panose="020B0603020204020204" pitchFamily="34" charset="0"/>
                <a:cs typeface="Amazon Ember" panose="020B0603020204020204" pitchFamily="34" charset="0"/>
              </a:rPr>
              <a:t> dolore magna </a:t>
            </a:r>
            <a:r>
              <a:rPr lang="en-US" dirty="0" err="1">
                <a:latin typeface="Amazon Ember" panose="020B0603020204020204" pitchFamily="34" charset="0"/>
                <a:ea typeface="Amazon Ember" panose="020B0603020204020204" pitchFamily="34" charset="0"/>
                <a:cs typeface="Amazon Ember" panose="020B0603020204020204" pitchFamily="34" charset="0"/>
              </a:rPr>
              <a:t>aliquam</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erat</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volutpat</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algn="r"/>
            <a:endParaRPr lang="en-US" sz="208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Customer Name, Title, Company</a:t>
            </a:r>
          </a:p>
          <a:p>
            <a:endParaRPr lang="en-US" dirty="0"/>
          </a:p>
          <a:p>
            <a:endParaRPr lang="en-US" dirty="0"/>
          </a:p>
          <a:p>
            <a:r>
              <a:rPr lang="en-US" sz="2080" dirty="0">
                <a:latin typeface="Amazon Ember" panose="020B0603020204020204" pitchFamily="34" charset="0"/>
                <a:ea typeface="Amazon Ember" panose="020B0603020204020204" pitchFamily="34" charset="0"/>
                <a:cs typeface="Amazon Ember" panose="020B0603020204020204" pitchFamily="34" charset="0"/>
              </a:rPr>
              <a:t>“Lorem ipsum dolor sit </a:t>
            </a:r>
            <a:r>
              <a:rPr lang="en-US" sz="2080" dirty="0" err="1">
                <a:latin typeface="Amazon Ember" panose="020B0603020204020204" pitchFamily="34" charset="0"/>
                <a:ea typeface="Amazon Ember" panose="020B0603020204020204" pitchFamily="34" charset="0"/>
                <a:cs typeface="Amazon Ember" panose="020B0603020204020204" pitchFamily="34" charset="0"/>
              </a:rPr>
              <a:t>amet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consectetuer</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adipiscing</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elit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sed</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diam</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nonummy</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nibh</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euismod</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tincidunt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ut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laoreet</a:t>
            </a:r>
            <a:r>
              <a:rPr lang="en-US" sz="2080" dirty="0">
                <a:latin typeface="Amazon Ember" panose="020B0603020204020204" pitchFamily="34" charset="0"/>
                <a:ea typeface="Amazon Ember" panose="020B0603020204020204" pitchFamily="34" charset="0"/>
                <a:cs typeface="Amazon Ember" panose="020B0603020204020204" pitchFamily="34" charset="0"/>
              </a:rPr>
              <a:t> dolore magna </a:t>
            </a:r>
            <a:r>
              <a:rPr lang="en-US" sz="2080" dirty="0" err="1">
                <a:latin typeface="Amazon Ember" panose="020B0603020204020204" pitchFamily="34" charset="0"/>
                <a:ea typeface="Amazon Ember" panose="020B0603020204020204" pitchFamily="34" charset="0"/>
                <a:cs typeface="Amazon Ember" panose="020B0603020204020204" pitchFamily="34" charset="0"/>
              </a:rPr>
              <a:t>aliquam</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erat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volutpat</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Consectetuer</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adipiscing</a:t>
            </a:r>
            <a:r>
              <a:rPr lang="en-US" sz="2080" dirty="0">
                <a:latin typeface="Amazon Ember" panose="020B0603020204020204" pitchFamily="34" charset="0"/>
                <a:ea typeface="Amazon Ember" panose="020B0603020204020204" pitchFamily="34" charset="0"/>
                <a:cs typeface="Amazon Ember" panose="020B0603020204020204" pitchFamily="34" charset="0"/>
              </a:rPr>
              <a:t> </a:t>
            </a:r>
            <a:r>
              <a:rPr lang="en-US" sz="2080" dirty="0" err="1">
                <a:latin typeface="Amazon Ember" panose="020B0603020204020204" pitchFamily="34" charset="0"/>
                <a:ea typeface="Amazon Ember" panose="020B0603020204020204" pitchFamily="34" charset="0"/>
                <a:cs typeface="Amazon Ember" panose="020B0603020204020204" pitchFamily="34" charset="0"/>
              </a:rPr>
              <a:t>elit</a:t>
            </a:r>
            <a:r>
              <a:rPr lang="en-US" sz="2080" dirty="0">
                <a:latin typeface="Amazon Ember" panose="020B0603020204020204" pitchFamily="34" charset="0"/>
                <a:ea typeface="Amazon Ember" panose="020B0603020204020204" pitchFamily="34" charset="0"/>
                <a:cs typeface="Amazon Ember" panose="020B0603020204020204" pitchFamily="34" charset="0"/>
              </a:rPr>
              <a:t>.“</a:t>
            </a:r>
          </a:p>
          <a:p>
            <a:pPr algn="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Customer Name, Title, Company</a:t>
            </a:r>
          </a:p>
          <a:p>
            <a:endParaRPr lang="en-US" dirty="0"/>
          </a:p>
        </p:txBody>
      </p:sp>
    </p:spTree>
    <p:extLst>
      <p:ext uri="{BB962C8B-B14F-4D97-AF65-F5344CB8AC3E}">
        <p14:creationId xmlns:p14="http://schemas.microsoft.com/office/powerpoint/2010/main" val="677463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p:txBody>
          <a:bodyPr/>
          <a:lstStyle/>
          <a:p>
            <a:r>
              <a:rPr lang="en-US" dirty="0"/>
              <a:t>Glendon Thaiw Yong Neng</a:t>
            </a:r>
          </a:p>
          <a:p>
            <a:r>
              <a:rPr lang="en-US" dirty="0"/>
              <a:t>3 September 2020</a:t>
            </a:r>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p:txBody>
          <a:bodyPr/>
          <a:lstStyle/>
          <a:p>
            <a:r>
              <a:rPr lang="en-US" dirty="0"/>
              <a:t>Serverless Architecture 101</a:t>
            </a:r>
          </a:p>
        </p:txBody>
      </p:sp>
      <p:sp>
        <p:nvSpPr>
          <p:cNvPr id="7" name="Text Placeholder 6">
            <a:extLst>
              <a:ext uri="{FF2B5EF4-FFF2-40B4-BE49-F238E27FC236}">
                <a16:creationId xmlns:a16="http://schemas.microsoft.com/office/drawing/2014/main" id="{F7687702-465D-7044-9A64-8E36ACB23A4B}"/>
              </a:ext>
            </a:extLst>
          </p:cNvPr>
          <p:cNvSpPr>
            <a:spLocks noGrp="1"/>
          </p:cNvSpPr>
          <p:nvPr>
            <p:ph type="body" sz="quarter" idx="13"/>
          </p:nvPr>
        </p:nvSpPr>
        <p:spPr/>
        <p:txBody>
          <a:bodyPr/>
          <a:lstStyle/>
          <a:p>
            <a:r>
              <a:rPr lang="en-US" sz="3600" dirty="0"/>
              <a:t>Pre-Hackathon Workshop</a:t>
            </a:r>
          </a:p>
        </p:txBody>
      </p:sp>
    </p:spTree>
    <p:extLst>
      <p:ext uri="{BB962C8B-B14F-4D97-AF65-F5344CB8AC3E}">
        <p14:creationId xmlns:p14="http://schemas.microsoft.com/office/powerpoint/2010/main" val="805821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3" name="Chart Placeholder 2">
            <a:extLst>
              <a:ext uri="{FF2B5EF4-FFF2-40B4-BE49-F238E27FC236}">
                <a16:creationId xmlns:a16="http://schemas.microsoft.com/office/drawing/2014/main" id="{74296B76-2CD0-E041-82A5-CFCE26186EA0}"/>
              </a:ext>
            </a:extLst>
          </p:cNvPr>
          <p:cNvSpPr>
            <a:spLocks noGrp="1"/>
          </p:cNvSpPr>
          <p:nvPr>
            <p:ph type="chart" sz="quarter" idx="10"/>
          </p:nvPr>
        </p:nvSpPr>
        <p:spPr/>
      </p:sp>
    </p:spTree>
    <p:extLst>
      <p:ext uri="{BB962C8B-B14F-4D97-AF65-F5344CB8AC3E}">
        <p14:creationId xmlns:p14="http://schemas.microsoft.com/office/powerpoint/2010/main" val="1837024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a:t>
            </a:r>
          </a:p>
        </p:txBody>
      </p:sp>
      <p:sp>
        <p:nvSpPr>
          <p:cNvPr id="4" name="Chart Placeholder 3">
            <a:extLst>
              <a:ext uri="{FF2B5EF4-FFF2-40B4-BE49-F238E27FC236}">
                <a16:creationId xmlns:a16="http://schemas.microsoft.com/office/drawing/2014/main" id="{30B54D7D-8CD3-0F41-908B-DF6F150B19C5}"/>
              </a:ext>
            </a:extLst>
          </p:cNvPr>
          <p:cNvSpPr>
            <a:spLocks noGrp="1"/>
          </p:cNvSpPr>
          <p:nvPr>
            <p:ph type="chart" sz="quarter" idx="10"/>
          </p:nvPr>
        </p:nvSpPr>
        <p:spPr/>
      </p:sp>
    </p:spTree>
    <p:extLst>
      <p:ext uri="{BB962C8B-B14F-4D97-AF65-F5344CB8AC3E}">
        <p14:creationId xmlns:p14="http://schemas.microsoft.com/office/powerpoint/2010/main" val="326945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a:t>
            </a:r>
          </a:p>
        </p:txBody>
      </p:sp>
      <p:sp>
        <p:nvSpPr>
          <p:cNvPr id="3" name="Chart Placeholder 2">
            <a:extLst>
              <a:ext uri="{FF2B5EF4-FFF2-40B4-BE49-F238E27FC236}">
                <a16:creationId xmlns:a16="http://schemas.microsoft.com/office/drawing/2014/main" id="{46497181-E3C3-964C-89C7-612D2254C674}"/>
              </a:ext>
            </a:extLst>
          </p:cNvPr>
          <p:cNvSpPr>
            <a:spLocks noGrp="1"/>
          </p:cNvSpPr>
          <p:nvPr>
            <p:ph type="chart" sz="quarter" idx="10"/>
          </p:nvPr>
        </p:nvSpPr>
        <p:spPr/>
      </p:sp>
    </p:spTree>
    <p:extLst>
      <p:ext uri="{BB962C8B-B14F-4D97-AF65-F5344CB8AC3E}">
        <p14:creationId xmlns:p14="http://schemas.microsoft.com/office/powerpoint/2010/main" val="4177823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p:txBody>
          <a:bodyPr/>
          <a:lstStyle/>
          <a:p>
            <a:r>
              <a:rPr lang="en-US" dirty="0"/>
              <a:t>Glendon </a:t>
            </a:r>
            <a:r>
              <a:rPr lang="en-US" dirty="0" err="1"/>
              <a:t>Thaiw</a:t>
            </a:r>
            <a:r>
              <a:rPr lang="en-US" dirty="0"/>
              <a:t> Yong </a:t>
            </a:r>
            <a:r>
              <a:rPr lang="en-US" dirty="0" err="1"/>
              <a:t>Neng</a:t>
            </a:r>
            <a:endParaRPr lang="en-US" dirty="0"/>
          </a:p>
        </p:txBody>
      </p:sp>
    </p:spTree>
    <p:extLst>
      <p:ext uri="{BB962C8B-B14F-4D97-AF65-F5344CB8AC3E}">
        <p14:creationId xmlns:p14="http://schemas.microsoft.com/office/powerpoint/2010/main" val="131012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0CB427-07A6-074C-B247-C806CA80AB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7759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12F9-FAE4-844E-B029-1A57A22682B3}"/>
              </a:ext>
            </a:extLst>
          </p:cNvPr>
          <p:cNvSpPr>
            <a:spLocks noGrp="1"/>
          </p:cNvSpPr>
          <p:nvPr>
            <p:ph type="title"/>
          </p:nvPr>
        </p:nvSpPr>
        <p:spPr/>
        <p:txBody>
          <a:bodyPr/>
          <a:lstStyle/>
          <a:p>
            <a:r>
              <a:rPr lang="en-US" dirty="0"/>
              <a:t>Example Slides</a:t>
            </a:r>
          </a:p>
        </p:txBody>
      </p:sp>
      <p:sp>
        <p:nvSpPr>
          <p:cNvPr id="3" name="Text Placeholder 2">
            <a:extLst>
              <a:ext uri="{FF2B5EF4-FFF2-40B4-BE49-F238E27FC236}">
                <a16:creationId xmlns:a16="http://schemas.microsoft.com/office/drawing/2014/main" id="{03D08968-1A2A-E24B-9FA5-595100B87038}"/>
              </a:ext>
            </a:extLst>
          </p:cNvPr>
          <p:cNvSpPr>
            <a:spLocks noGrp="1"/>
          </p:cNvSpPr>
          <p:nvPr>
            <p:ph type="body" sz="quarter" idx="10"/>
          </p:nvPr>
        </p:nvSpPr>
        <p:spPr/>
        <p:txBody>
          <a:bodyPr/>
          <a:lstStyle/>
          <a:p>
            <a:r>
              <a:rPr lang="en-US" dirty="0"/>
              <a:t>Charts, Photos/Images, Customer logos</a:t>
            </a:r>
          </a:p>
        </p:txBody>
      </p:sp>
    </p:spTree>
    <p:extLst>
      <p:ext uri="{BB962C8B-B14F-4D97-AF65-F5344CB8AC3E}">
        <p14:creationId xmlns:p14="http://schemas.microsoft.com/office/powerpoint/2010/main" val="2158547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0E55-7049-0043-A112-0E14D6CC4B9E}"/>
              </a:ext>
            </a:extLst>
          </p:cNvPr>
          <p:cNvSpPr>
            <a:spLocks noGrp="1"/>
          </p:cNvSpPr>
          <p:nvPr>
            <p:ph type="title"/>
          </p:nvPr>
        </p:nvSpPr>
        <p:spPr/>
        <p:txBody>
          <a:bodyPr/>
          <a:lstStyle/>
          <a:p>
            <a:r>
              <a:rPr lang="en-US" dirty="0"/>
              <a:t>Bar chart</a:t>
            </a:r>
          </a:p>
        </p:txBody>
      </p:sp>
      <p:graphicFrame>
        <p:nvGraphicFramePr>
          <p:cNvPr id="4" name="Chart Placeholder 3">
            <a:extLst>
              <a:ext uri="{FF2B5EF4-FFF2-40B4-BE49-F238E27FC236}">
                <a16:creationId xmlns:a16="http://schemas.microsoft.com/office/drawing/2014/main" id="{2B15D29A-9738-A247-9A7E-53A590DC4FFC}"/>
              </a:ext>
            </a:extLst>
          </p:cNvPr>
          <p:cNvGraphicFramePr>
            <a:graphicFrameLocks noGrp="1"/>
          </p:cNvGraphicFramePr>
          <p:nvPr>
            <p:ph type="chart" sz="quarter" idx="10"/>
            <p:extLst>
              <p:ext uri="{D42A27DB-BD31-4B8C-83A1-F6EECF244321}">
                <p14:modId xmlns:p14="http://schemas.microsoft.com/office/powerpoint/2010/main" val="292102882"/>
              </p:ext>
            </p:extLst>
          </p:nvPr>
        </p:nvGraphicFramePr>
        <p:xfrm>
          <a:off x="549275" y="1646238"/>
          <a:ext cx="13509625" cy="544512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A4FAC13-7083-B946-8CCD-805F179DD103}"/>
              </a:ext>
            </a:extLst>
          </p:cNvPr>
          <p:cNvSpPr/>
          <p:nvPr/>
        </p:nvSpPr>
        <p:spPr>
          <a:xfrm>
            <a:off x="8221626" y="297712"/>
            <a:ext cx="5837274" cy="397865"/>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Note: When creating new graphs, you may need to update text color to squid.</a:t>
            </a:r>
          </a:p>
        </p:txBody>
      </p:sp>
    </p:spTree>
    <p:extLst>
      <p:ext uri="{BB962C8B-B14F-4D97-AF65-F5344CB8AC3E}">
        <p14:creationId xmlns:p14="http://schemas.microsoft.com/office/powerpoint/2010/main" val="1658084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BE8D3FC-860E-7B43-93B0-4835773D1A5A}"/>
              </a:ext>
            </a:extLst>
          </p:cNvPr>
          <p:cNvGraphicFramePr/>
          <p:nvPr>
            <p:extLst>
              <p:ext uri="{D42A27DB-BD31-4B8C-83A1-F6EECF244321}">
                <p14:modId xmlns:p14="http://schemas.microsoft.com/office/powerpoint/2010/main" val="1068500925"/>
              </p:ext>
            </p:extLst>
          </p:nvPr>
        </p:nvGraphicFramePr>
        <p:xfrm>
          <a:off x="7635239" y="1665059"/>
          <a:ext cx="6423661" cy="50704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BB586684-7D16-A649-A935-2B0167665C64}"/>
              </a:ext>
            </a:extLst>
          </p:cNvPr>
          <p:cNvGraphicFramePr/>
          <p:nvPr>
            <p:extLst>
              <p:ext uri="{D42A27DB-BD31-4B8C-83A1-F6EECF244321}">
                <p14:modId xmlns:p14="http://schemas.microsoft.com/office/powerpoint/2010/main" val="2963495256"/>
              </p:ext>
            </p:extLst>
          </p:nvPr>
        </p:nvGraphicFramePr>
        <p:xfrm>
          <a:off x="548639" y="1665059"/>
          <a:ext cx="6423661" cy="507047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16C8A8B-D633-8347-981F-CD92AC95409C}"/>
              </a:ext>
            </a:extLst>
          </p:cNvPr>
          <p:cNvSpPr>
            <a:spLocks noGrp="1"/>
          </p:cNvSpPr>
          <p:nvPr>
            <p:ph type="title"/>
          </p:nvPr>
        </p:nvSpPr>
        <p:spPr/>
        <p:txBody>
          <a:bodyPr/>
          <a:lstStyle/>
          <a:p>
            <a:r>
              <a:rPr lang="en-US" dirty="0"/>
              <a:t>Pie chart</a:t>
            </a:r>
          </a:p>
        </p:txBody>
      </p:sp>
      <p:sp>
        <p:nvSpPr>
          <p:cNvPr id="7" name="Rectangle 6">
            <a:extLst>
              <a:ext uri="{FF2B5EF4-FFF2-40B4-BE49-F238E27FC236}">
                <a16:creationId xmlns:a16="http://schemas.microsoft.com/office/drawing/2014/main" id="{C0A09123-B21E-2C4E-9100-79D10EBD6750}"/>
              </a:ext>
            </a:extLst>
          </p:cNvPr>
          <p:cNvSpPr/>
          <p:nvPr/>
        </p:nvSpPr>
        <p:spPr>
          <a:xfrm>
            <a:off x="8221626" y="297712"/>
            <a:ext cx="5837274" cy="397865"/>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Note: When creating new graphs, you may need to update text color to squid.</a:t>
            </a:r>
          </a:p>
        </p:txBody>
      </p:sp>
    </p:spTree>
    <p:extLst>
      <p:ext uri="{BB962C8B-B14F-4D97-AF65-F5344CB8AC3E}">
        <p14:creationId xmlns:p14="http://schemas.microsoft.com/office/powerpoint/2010/main" val="3700599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C05A022D-39EA-5247-84A9-CAAD5B198606}"/>
              </a:ext>
            </a:extLst>
          </p:cNvPr>
          <p:cNvGraphicFramePr/>
          <p:nvPr>
            <p:extLst>
              <p:ext uri="{D42A27DB-BD31-4B8C-83A1-F6EECF244321}">
                <p14:modId xmlns:p14="http://schemas.microsoft.com/office/powerpoint/2010/main" val="1850398177"/>
              </p:ext>
            </p:extLst>
          </p:nvPr>
        </p:nvGraphicFramePr>
        <p:xfrm>
          <a:off x="7635239" y="1665059"/>
          <a:ext cx="6423661" cy="50704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9D87DDE-4A53-E844-8379-0BCE442D1CF0}"/>
              </a:ext>
            </a:extLst>
          </p:cNvPr>
          <p:cNvGraphicFramePr/>
          <p:nvPr>
            <p:extLst>
              <p:ext uri="{D42A27DB-BD31-4B8C-83A1-F6EECF244321}">
                <p14:modId xmlns:p14="http://schemas.microsoft.com/office/powerpoint/2010/main" val="3603876454"/>
              </p:ext>
            </p:extLst>
          </p:nvPr>
        </p:nvGraphicFramePr>
        <p:xfrm>
          <a:off x="548639" y="1665059"/>
          <a:ext cx="6423661" cy="507047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16C8A8B-D633-8347-981F-CD92AC95409C}"/>
              </a:ext>
            </a:extLst>
          </p:cNvPr>
          <p:cNvSpPr>
            <a:spLocks noGrp="1"/>
          </p:cNvSpPr>
          <p:nvPr>
            <p:ph type="title"/>
          </p:nvPr>
        </p:nvSpPr>
        <p:spPr/>
        <p:txBody>
          <a:bodyPr/>
          <a:lstStyle/>
          <a:p>
            <a:r>
              <a:rPr lang="en-US" dirty="0"/>
              <a:t>Pie chart</a:t>
            </a:r>
          </a:p>
        </p:txBody>
      </p:sp>
      <p:sp>
        <p:nvSpPr>
          <p:cNvPr id="7" name="Rectangle 6">
            <a:extLst>
              <a:ext uri="{FF2B5EF4-FFF2-40B4-BE49-F238E27FC236}">
                <a16:creationId xmlns:a16="http://schemas.microsoft.com/office/drawing/2014/main" id="{C0A09123-B21E-2C4E-9100-79D10EBD6750}"/>
              </a:ext>
            </a:extLst>
          </p:cNvPr>
          <p:cNvSpPr/>
          <p:nvPr/>
        </p:nvSpPr>
        <p:spPr>
          <a:xfrm>
            <a:off x="8221626" y="297712"/>
            <a:ext cx="5837274" cy="397865"/>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Note: When creating new graphs, you may need to update text color to squid.</a:t>
            </a:r>
          </a:p>
        </p:txBody>
      </p:sp>
    </p:spTree>
    <p:extLst>
      <p:ext uri="{BB962C8B-B14F-4D97-AF65-F5344CB8AC3E}">
        <p14:creationId xmlns:p14="http://schemas.microsoft.com/office/powerpoint/2010/main" val="1486507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14832" cy="702793"/>
          </a:xfrm>
        </p:spPr>
        <p:txBody>
          <a:bodyPr/>
          <a:lstStyle/>
          <a:p>
            <a:r>
              <a:rPr lang="en-US" dirty="0"/>
              <a:t>Color  &amp; number callouts</a:t>
            </a:r>
          </a:p>
        </p:txBody>
      </p:sp>
      <p:sp>
        <p:nvSpPr>
          <p:cNvPr id="11" name="Rectangle 10">
            <a:extLst>
              <a:ext uri="{FF2B5EF4-FFF2-40B4-BE49-F238E27FC236}">
                <a16:creationId xmlns:a16="http://schemas.microsoft.com/office/drawing/2014/main" id="{4DFC6848-68D2-1146-BA90-7C9D0DD8A991}"/>
              </a:ext>
            </a:extLst>
          </p:cNvPr>
          <p:cNvSpPr/>
          <p:nvPr/>
        </p:nvSpPr>
        <p:spPr>
          <a:xfrm>
            <a:off x="811530" y="3143251"/>
            <a:ext cx="2205990" cy="6972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Rectangle 14">
            <a:extLst>
              <a:ext uri="{FF2B5EF4-FFF2-40B4-BE49-F238E27FC236}">
                <a16:creationId xmlns:a16="http://schemas.microsoft.com/office/drawing/2014/main" id="{C5F293BA-F975-124B-B676-36FFD94401F2}"/>
              </a:ext>
            </a:extLst>
          </p:cNvPr>
          <p:cNvSpPr/>
          <p:nvPr/>
        </p:nvSpPr>
        <p:spPr>
          <a:xfrm>
            <a:off x="3503295" y="3143251"/>
            <a:ext cx="2205990" cy="69722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6" name="Rectangle 15">
            <a:extLst>
              <a:ext uri="{FF2B5EF4-FFF2-40B4-BE49-F238E27FC236}">
                <a16:creationId xmlns:a16="http://schemas.microsoft.com/office/drawing/2014/main" id="{D3900422-1CE1-3E47-8DE8-22F2F18BCA9A}"/>
              </a:ext>
            </a:extLst>
          </p:cNvPr>
          <p:cNvSpPr/>
          <p:nvPr/>
        </p:nvSpPr>
        <p:spPr>
          <a:xfrm>
            <a:off x="6195059" y="3143251"/>
            <a:ext cx="2205990" cy="697229"/>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7" name="Rectangle 16">
            <a:extLst>
              <a:ext uri="{FF2B5EF4-FFF2-40B4-BE49-F238E27FC236}">
                <a16:creationId xmlns:a16="http://schemas.microsoft.com/office/drawing/2014/main" id="{A62210F4-C90D-DC4C-8DBE-A7DEA3F74B07}"/>
              </a:ext>
            </a:extLst>
          </p:cNvPr>
          <p:cNvSpPr/>
          <p:nvPr/>
        </p:nvSpPr>
        <p:spPr>
          <a:xfrm>
            <a:off x="8886824" y="3143251"/>
            <a:ext cx="2205990" cy="697229"/>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8" name="Rectangle 17">
            <a:extLst>
              <a:ext uri="{FF2B5EF4-FFF2-40B4-BE49-F238E27FC236}">
                <a16:creationId xmlns:a16="http://schemas.microsoft.com/office/drawing/2014/main" id="{48906F81-5428-AA4F-9B49-188C378C0229}"/>
              </a:ext>
            </a:extLst>
          </p:cNvPr>
          <p:cNvSpPr/>
          <p:nvPr/>
        </p:nvSpPr>
        <p:spPr>
          <a:xfrm>
            <a:off x="11578589" y="3143251"/>
            <a:ext cx="2205990" cy="69722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9" name="Rectangle 18">
            <a:extLst>
              <a:ext uri="{FF2B5EF4-FFF2-40B4-BE49-F238E27FC236}">
                <a16:creationId xmlns:a16="http://schemas.microsoft.com/office/drawing/2014/main" id="{42F92BF1-225D-DE4C-93B3-817E94A2BCAF}"/>
              </a:ext>
            </a:extLst>
          </p:cNvPr>
          <p:cNvSpPr/>
          <p:nvPr/>
        </p:nvSpPr>
        <p:spPr>
          <a:xfrm>
            <a:off x="811530" y="4080512"/>
            <a:ext cx="2205990" cy="6972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0" name="Rectangle 19">
            <a:extLst>
              <a:ext uri="{FF2B5EF4-FFF2-40B4-BE49-F238E27FC236}">
                <a16:creationId xmlns:a16="http://schemas.microsoft.com/office/drawing/2014/main" id="{9C552443-5322-B84C-A11C-CB53E48FA552}"/>
              </a:ext>
            </a:extLst>
          </p:cNvPr>
          <p:cNvSpPr/>
          <p:nvPr/>
        </p:nvSpPr>
        <p:spPr>
          <a:xfrm>
            <a:off x="3503295" y="4080512"/>
            <a:ext cx="2205990" cy="69722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1" name="Rectangle 20">
            <a:extLst>
              <a:ext uri="{FF2B5EF4-FFF2-40B4-BE49-F238E27FC236}">
                <a16:creationId xmlns:a16="http://schemas.microsoft.com/office/drawing/2014/main" id="{6E21526A-80EE-1142-9974-2F384827466E}"/>
              </a:ext>
            </a:extLst>
          </p:cNvPr>
          <p:cNvSpPr/>
          <p:nvPr/>
        </p:nvSpPr>
        <p:spPr>
          <a:xfrm>
            <a:off x="6195059" y="4080512"/>
            <a:ext cx="2205990" cy="697229"/>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2" name="Rectangle 21">
            <a:extLst>
              <a:ext uri="{FF2B5EF4-FFF2-40B4-BE49-F238E27FC236}">
                <a16:creationId xmlns:a16="http://schemas.microsoft.com/office/drawing/2014/main" id="{1E5D68C2-CA6F-F944-86AE-1277ED3AFD31}"/>
              </a:ext>
            </a:extLst>
          </p:cNvPr>
          <p:cNvSpPr/>
          <p:nvPr/>
        </p:nvSpPr>
        <p:spPr>
          <a:xfrm>
            <a:off x="8886824" y="4080512"/>
            <a:ext cx="2205990" cy="697229"/>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3" name="Rectangle 22">
            <a:extLst>
              <a:ext uri="{FF2B5EF4-FFF2-40B4-BE49-F238E27FC236}">
                <a16:creationId xmlns:a16="http://schemas.microsoft.com/office/drawing/2014/main" id="{349D5A17-AB18-6444-8CCF-222172B154C2}"/>
              </a:ext>
            </a:extLst>
          </p:cNvPr>
          <p:cNvSpPr/>
          <p:nvPr/>
        </p:nvSpPr>
        <p:spPr>
          <a:xfrm>
            <a:off x="11578589" y="4080512"/>
            <a:ext cx="2205990" cy="69722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4" name="Rectangle 23">
            <a:extLst>
              <a:ext uri="{FF2B5EF4-FFF2-40B4-BE49-F238E27FC236}">
                <a16:creationId xmlns:a16="http://schemas.microsoft.com/office/drawing/2014/main" id="{559A4FD1-C8D5-3744-B5F4-1DFB65C4755D}"/>
              </a:ext>
            </a:extLst>
          </p:cNvPr>
          <p:cNvSpPr/>
          <p:nvPr/>
        </p:nvSpPr>
        <p:spPr>
          <a:xfrm>
            <a:off x="811530" y="5017773"/>
            <a:ext cx="2205990" cy="6972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5" name="Rectangle 24">
            <a:extLst>
              <a:ext uri="{FF2B5EF4-FFF2-40B4-BE49-F238E27FC236}">
                <a16:creationId xmlns:a16="http://schemas.microsoft.com/office/drawing/2014/main" id="{BDF4FA82-9D7E-1541-A373-1B28DE2BB5B9}"/>
              </a:ext>
            </a:extLst>
          </p:cNvPr>
          <p:cNvSpPr/>
          <p:nvPr/>
        </p:nvSpPr>
        <p:spPr>
          <a:xfrm>
            <a:off x="3503295" y="5017773"/>
            <a:ext cx="2205990" cy="69722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6" name="Rectangle 25">
            <a:extLst>
              <a:ext uri="{FF2B5EF4-FFF2-40B4-BE49-F238E27FC236}">
                <a16:creationId xmlns:a16="http://schemas.microsoft.com/office/drawing/2014/main" id="{27E63D92-A141-834F-9437-261FEC86F950}"/>
              </a:ext>
            </a:extLst>
          </p:cNvPr>
          <p:cNvSpPr/>
          <p:nvPr/>
        </p:nvSpPr>
        <p:spPr>
          <a:xfrm>
            <a:off x="6195059" y="5017773"/>
            <a:ext cx="2205990" cy="697229"/>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7" name="Rectangle 26">
            <a:extLst>
              <a:ext uri="{FF2B5EF4-FFF2-40B4-BE49-F238E27FC236}">
                <a16:creationId xmlns:a16="http://schemas.microsoft.com/office/drawing/2014/main" id="{38CBEBA3-E3BB-B74E-885C-0D8D2CCF94C3}"/>
              </a:ext>
            </a:extLst>
          </p:cNvPr>
          <p:cNvSpPr/>
          <p:nvPr/>
        </p:nvSpPr>
        <p:spPr>
          <a:xfrm>
            <a:off x="8886824" y="5017773"/>
            <a:ext cx="2205990" cy="697229"/>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8" name="Rectangle 27">
            <a:extLst>
              <a:ext uri="{FF2B5EF4-FFF2-40B4-BE49-F238E27FC236}">
                <a16:creationId xmlns:a16="http://schemas.microsoft.com/office/drawing/2014/main" id="{932B3442-10A5-7649-B6FC-6DE9A148A322}"/>
              </a:ext>
            </a:extLst>
          </p:cNvPr>
          <p:cNvSpPr/>
          <p:nvPr/>
        </p:nvSpPr>
        <p:spPr>
          <a:xfrm>
            <a:off x="11578589" y="5017773"/>
            <a:ext cx="2205990" cy="69722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9" name="Rectangle 28">
            <a:extLst>
              <a:ext uri="{FF2B5EF4-FFF2-40B4-BE49-F238E27FC236}">
                <a16:creationId xmlns:a16="http://schemas.microsoft.com/office/drawing/2014/main" id="{375E8A7E-B87F-D44E-8E06-34237F89D363}"/>
              </a:ext>
            </a:extLst>
          </p:cNvPr>
          <p:cNvSpPr/>
          <p:nvPr/>
        </p:nvSpPr>
        <p:spPr>
          <a:xfrm>
            <a:off x="811530" y="5955034"/>
            <a:ext cx="2205990" cy="69722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0" name="Rectangle 29">
            <a:extLst>
              <a:ext uri="{FF2B5EF4-FFF2-40B4-BE49-F238E27FC236}">
                <a16:creationId xmlns:a16="http://schemas.microsoft.com/office/drawing/2014/main" id="{C55DCD57-D9E9-A140-A9CF-107905EFFB82}"/>
              </a:ext>
            </a:extLst>
          </p:cNvPr>
          <p:cNvSpPr/>
          <p:nvPr/>
        </p:nvSpPr>
        <p:spPr>
          <a:xfrm>
            <a:off x="3503295" y="5955034"/>
            <a:ext cx="2205990" cy="697229"/>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1" name="Rectangle 30">
            <a:extLst>
              <a:ext uri="{FF2B5EF4-FFF2-40B4-BE49-F238E27FC236}">
                <a16:creationId xmlns:a16="http://schemas.microsoft.com/office/drawing/2014/main" id="{7405468B-9527-E745-B7AE-707878BAEDF3}"/>
              </a:ext>
            </a:extLst>
          </p:cNvPr>
          <p:cNvSpPr/>
          <p:nvPr/>
        </p:nvSpPr>
        <p:spPr>
          <a:xfrm>
            <a:off x="6195059" y="5955034"/>
            <a:ext cx="2205990" cy="697229"/>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2" name="Rectangle 31">
            <a:extLst>
              <a:ext uri="{FF2B5EF4-FFF2-40B4-BE49-F238E27FC236}">
                <a16:creationId xmlns:a16="http://schemas.microsoft.com/office/drawing/2014/main" id="{FFA8FFDB-D353-B349-B9F5-961305C0C273}"/>
              </a:ext>
            </a:extLst>
          </p:cNvPr>
          <p:cNvSpPr/>
          <p:nvPr/>
        </p:nvSpPr>
        <p:spPr>
          <a:xfrm>
            <a:off x="8886824" y="5955034"/>
            <a:ext cx="2205990" cy="697229"/>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3" name="Rectangle 32">
            <a:extLst>
              <a:ext uri="{FF2B5EF4-FFF2-40B4-BE49-F238E27FC236}">
                <a16:creationId xmlns:a16="http://schemas.microsoft.com/office/drawing/2014/main" id="{3B5EEA74-003C-2740-9C21-C090CF1E308F}"/>
              </a:ext>
            </a:extLst>
          </p:cNvPr>
          <p:cNvSpPr/>
          <p:nvPr/>
        </p:nvSpPr>
        <p:spPr>
          <a:xfrm>
            <a:off x="11578589" y="5955034"/>
            <a:ext cx="2205990" cy="697229"/>
          </a:xfrm>
          <a:prstGeom prst="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54" name="Oval 53">
            <a:extLst>
              <a:ext uri="{FF2B5EF4-FFF2-40B4-BE49-F238E27FC236}">
                <a16:creationId xmlns:a16="http://schemas.microsoft.com/office/drawing/2014/main" id="{ABD0E604-47DF-614D-9D56-0A6ED2C63717}"/>
              </a:ext>
            </a:extLst>
          </p:cNvPr>
          <p:cNvSpPr/>
          <p:nvPr/>
        </p:nvSpPr>
        <p:spPr>
          <a:xfrm>
            <a:off x="1474469" y="1965960"/>
            <a:ext cx="727520" cy="7275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a:extLst>
              <a:ext uri="{FF2B5EF4-FFF2-40B4-BE49-F238E27FC236}">
                <a16:creationId xmlns:a16="http://schemas.microsoft.com/office/drawing/2014/main" id="{8D328CF1-3FDE-AB42-97DA-489503B0A186}"/>
              </a:ext>
            </a:extLst>
          </p:cNvPr>
          <p:cNvSpPr txBox="1"/>
          <p:nvPr/>
        </p:nvSpPr>
        <p:spPr>
          <a:xfrm>
            <a:off x="1587905" y="1968938"/>
            <a:ext cx="530915" cy="801438"/>
          </a:xfrm>
          <a:prstGeom prst="rect">
            <a:avLst/>
          </a:prstGeom>
          <a:noFill/>
        </p:spPr>
        <p:txBody>
          <a:bodyPr wrap="none" rtlCol="0">
            <a:spAutoFit/>
          </a:bodyPr>
          <a:lstStyle/>
          <a:p>
            <a:r>
              <a:rPr lang="en-US" sz="4608"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6" name="Oval 55">
            <a:extLst>
              <a:ext uri="{FF2B5EF4-FFF2-40B4-BE49-F238E27FC236}">
                <a16:creationId xmlns:a16="http://schemas.microsoft.com/office/drawing/2014/main" id="{088F8ED1-E095-E94E-B4AB-5CE46E3C58B4}"/>
              </a:ext>
            </a:extLst>
          </p:cNvPr>
          <p:cNvSpPr/>
          <p:nvPr/>
        </p:nvSpPr>
        <p:spPr>
          <a:xfrm>
            <a:off x="4206238" y="1965960"/>
            <a:ext cx="727520" cy="7275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56">
            <a:extLst>
              <a:ext uri="{FF2B5EF4-FFF2-40B4-BE49-F238E27FC236}">
                <a16:creationId xmlns:a16="http://schemas.microsoft.com/office/drawing/2014/main" id="{75347028-48B0-7B48-88D0-A0F85BED13B5}"/>
              </a:ext>
            </a:extLst>
          </p:cNvPr>
          <p:cNvSpPr txBox="1"/>
          <p:nvPr/>
        </p:nvSpPr>
        <p:spPr>
          <a:xfrm>
            <a:off x="4319674" y="1968938"/>
            <a:ext cx="530915" cy="801438"/>
          </a:xfrm>
          <a:prstGeom prst="rect">
            <a:avLst/>
          </a:prstGeom>
          <a:noFill/>
        </p:spPr>
        <p:txBody>
          <a:bodyPr wrap="none" rtlCol="0">
            <a:spAutoFit/>
          </a:bodyPr>
          <a:lstStyle/>
          <a:p>
            <a:r>
              <a:rPr lang="en-US" sz="4608"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58" name="Oval 57">
            <a:extLst>
              <a:ext uri="{FF2B5EF4-FFF2-40B4-BE49-F238E27FC236}">
                <a16:creationId xmlns:a16="http://schemas.microsoft.com/office/drawing/2014/main" id="{7FD44758-34DE-2149-8561-180A5EBF0567}"/>
              </a:ext>
            </a:extLst>
          </p:cNvPr>
          <p:cNvSpPr/>
          <p:nvPr/>
        </p:nvSpPr>
        <p:spPr>
          <a:xfrm>
            <a:off x="6846568" y="1965960"/>
            <a:ext cx="727520" cy="727520"/>
          </a:xfrm>
          <a:prstGeom prst="ellips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58">
            <a:extLst>
              <a:ext uri="{FF2B5EF4-FFF2-40B4-BE49-F238E27FC236}">
                <a16:creationId xmlns:a16="http://schemas.microsoft.com/office/drawing/2014/main" id="{B84C05BE-19E0-4042-AEAE-376A8DA9BD92}"/>
              </a:ext>
            </a:extLst>
          </p:cNvPr>
          <p:cNvSpPr txBox="1"/>
          <p:nvPr/>
        </p:nvSpPr>
        <p:spPr>
          <a:xfrm>
            <a:off x="6960004" y="1968938"/>
            <a:ext cx="530915" cy="801438"/>
          </a:xfrm>
          <a:prstGeom prst="rect">
            <a:avLst/>
          </a:prstGeom>
          <a:noFill/>
          <a:ln w="0">
            <a:noFill/>
          </a:ln>
        </p:spPr>
        <p:txBody>
          <a:bodyPr wrap="none" rtlCol="0">
            <a:spAutoFit/>
          </a:bodyPr>
          <a:lstStyle/>
          <a:p>
            <a:r>
              <a:rPr lang="en-US" sz="4608"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60" name="Oval 59">
            <a:extLst>
              <a:ext uri="{FF2B5EF4-FFF2-40B4-BE49-F238E27FC236}">
                <a16:creationId xmlns:a16="http://schemas.microsoft.com/office/drawing/2014/main" id="{F5183811-59F7-724B-9845-1AB8B13F77B1}"/>
              </a:ext>
            </a:extLst>
          </p:cNvPr>
          <p:cNvSpPr/>
          <p:nvPr/>
        </p:nvSpPr>
        <p:spPr>
          <a:xfrm>
            <a:off x="9544048" y="1965960"/>
            <a:ext cx="727520" cy="7275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TextBox 60">
            <a:extLst>
              <a:ext uri="{FF2B5EF4-FFF2-40B4-BE49-F238E27FC236}">
                <a16:creationId xmlns:a16="http://schemas.microsoft.com/office/drawing/2014/main" id="{5CB52B7F-0FAE-134B-A66E-87D2A4504144}"/>
              </a:ext>
            </a:extLst>
          </p:cNvPr>
          <p:cNvSpPr txBox="1"/>
          <p:nvPr/>
        </p:nvSpPr>
        <p:spPr>
          <a:xfrm>
            <a:off x="9624826" y="1968938"/>
            <a:ext cx="530915" cy="801438"/>
          </a:xfrm>
          <a:prstGeom prst="rect">
            <a:avLst/>
          </a:prstGeom>
          <a:noFill/>
        </p:spPr>
        <p:txBody>
          <a:bodyPr wrap="none" rtlCol="0">
            <a:spAutoFit/>
          </a:bodyPr>
          <a:lstStyle/>
          <a:p>
            <a:r>
              <a:rPr lang="en-US" sz="4608"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62" name="Oval 61">
            <a:extLst>
              <a:ext uri="{FF2B5EF4-FFF2-40B4-BE49-F238E27FC236}">
                <a16:creationId xmlns:a16="http://schemas.microsoft.com/office/drawing/2014/main" id="{925CBF80-D2E9-7245-9491-7F23CE9C6E13}"/>
              </a:ext>
            </a:extLst>
          </p:cNvPr>
          <p:cNvSpPr/>
          <p:nvPr/>
        </p:nvSpPr>
        <p:spPr>
          <a:xfrm>
            <a:off x="12195808" y="1965960"/>
            <a:ext cx="727520" cy="7275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4FBB1C36-7961-8549-B398-24C4BD57563D}"/>
              </a:ext>
            </a:extLst>
          </p:cNvPr>
          <p:cNvSpPr txBox="1"/>
          <p:nvPr/>
        </p:nvSpPr>
        <p:spPr>
          <a:xfrm>
            <a:off x="12325572" y="1968938"/>
            <a:ext cx="530915" cy="801438"/>
          </a:xfrm>
          <a:prstGeom prst="rect">
            <a:avLst/>
          </a:prstGeom>
          <a:noFill/>
        </p:spPr>
        <p:txBody>
          <a:bodyPr wrap="none" rtlCol="0">
            <a:spAutoFit/>
          </a:bodyPr>
          <a:lstStyle/>
          <a:p>
            <a:r>
              <a:rPr lang="en-US" sz="4608" dirty="0">
                <a:latin typeface="Amazon Ember" panose="020B0603020204020204" pitchFamily="34" charset="0"/>
                <a:ea typeface="Amazon Ember" panose="020B0603020204020204" pitchFamily="34" charset="0"/>
                <a:cs typeface="Amazon Ember" panose="020B0603020204020204" pitchFamily="34" charset="0"/>
              </a:rPr>
              <a:t>5</a:t>
            </a:r>
          </a:p>
        </p:txBody>
      </p:sp>
    </p:spTree>
    <p:extLst>
      <p:ext uri="{BB962C8B-B14F-4D97-AF65-F5344CB8AC3E}">
        <p14:creationId xmlns:p14="http://schemas.microsoft.com/office/powerpoint/2010/main" val="22024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143625" y="1771649"/>
            <a:ext cx="8783348" cy="4686301"/>
          </a:xfrm>
        </p:spPr>
        <p:txBody>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Glendon Thaiw Yong Neng</a:t>
            </a:r>
          </a:p>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b="1" dirty="0">
                <a:latin typeface="Amazon Ember" panose="020B0603020204020204" pitchFamily="34" charset="0"/>
                <a:ea typeface="Amazon Ember" panose="020B0603020204020204" pitchFamily="34" charset="0"/>
                <a:cs typeface="Amazon Ember" panose="020B0603020204020204" pitchFamily="34" charset="0"/>
              </a:rPr>
              <a:t>Solutions Architect Intern</a:t>
            </a:r>
            <a:r>
              <a:rPr lang="en-US" sz="1800" dirty="0">
                <a:latin typeface="Amazon Ember" panose="020B0603020204020204" pitchFamily="34" charset="0"/>
                <a:ea typeface="Amazon Ember" panose="020B0603020204020204" pitchFamily="34" charset="0"/>
                <a:cs typeface="Amazon Ember" panose="020B0603020204020204" pitchFamily="34" charset="0"/>
              </a:rPr>
              <a:t>, ASEAN Digital Customers &amp; Region Expansion at AWS</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1800" dirty="0">
                <a:latin typeface="Amazon Ember" panose="020B0603020204020204" pitchFamily="34" charset="0"/>
                <a:ea typeface="Amazon Ember" panose="020B0603020204020204" pitchFamily="34" charset="0"/>
                <a:cs typeface="Amazon Ember" panose="020B0603020204020204" pitchFamily="34" charset="0"/>
              </a:rPr>
              <a:t>Renaissance Engineering Programme, Nanyang Technological University</a:t>
            </a:r>
            <a:br>
              <a:rPr lang="en-US" sz="18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Introduction</a:t>
            </a:r>
          </a:p>
        </p:txBody>
      </p:sp>
      <p:pic>
        <p:nvPicPr>
          <p:cNvPr id="4" name="Picture 3">
            <a:extLst>
              <a:ext uri="{FF2B5EF4-FFF2-40B4-BE49-F238E27FC236}">
                <a16:creationId xmlns:a16="http://schemas.microsoft.com/office/drawing/2014/main" id="{65B6E865-5F12-964E-AEF3-C075C2D97FE7}"/>
              </a:ext>
            </a:extLst>
          </p:cNvPr>
          <p:cNvPicPr>
            <a:picLocks noChangeAspect="1"/>
          </p:cNvPicPr>
          <p:nvPr/>
        </p:nvPicPr>
        <p:blipFill rotWithShape="1">
          <a:blip r:embed="rId3"/>
          <a:srcRect t="7426" b="15594"/>
          <a:stretch/>
        </p:blipFill>
        <p:spPr>
          <a:xfrm>
            <a:off x="1093744" y="1942242"/>
            <a:ext cx="3593585" cy="3593585"/>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5" name="AutoShape 2">
            <a:extLst>
              <a:ext uri="{FF2B5EF4-FFF2-40B4-BE49-F238E27FC236}">
                <a16:creationId xmlns:a16="http://schemas.microsoft.com/office/drawing/2014/main" id="{70845EDF-3B06-0144-B553-663C1AE67A33}"/>
              </a:ext>
            </a:extLst>
          </p:cNvPr>
          <p:cNvSpPr>
            <a:spLocks noChangeAspect="1" noChangeArrowheads="1"/>
          </p:cNvSpPr>
          <p:nvPr/>
        </p:nvSpPr>
        <p:spPr bwMode="auto">
          <a:xfrm>
            <a:off x="8072271" y="38520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F8E1C4F0-A029-3C41-8C6B-F57EBA07A745}"/>
              </a:ext>
            </a:extLst>
          </p:cNvPr>
          <p:cNvSpPr>
            <a:spLocks noChangeAspect="1" noChangeArrowheads="1"/>
          </p:cNvSpPr>
          <p:nvPr/>
        </p:nvSpPr>
        <p:spPr bwMode="auto">
          <a:xfrm>
            <a:off x="8224671" y="40044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A2CBB5BC-550A-6B4C-ADC0-89118CF01870}"/>
              </a:ext>
            </a:extLst>
          </p:cNvPr>
          <p:cNvPicPr>
            <a:picLocks noChangeAspect="1"/>
          </p:cNvPicPr>
          <p:nvPr/>
        </p:nvPicPr>
        <p:blipFill>
          <a:blip r:embed="rId4"/>
          <a:stretch>
            <a:fillRect/>
          </a:stretch>
        </p:blipFill>
        <p:spPr>
          <a:xfrm>
            <a:off x="10138759" y="4075359"/>
            <a:ext cx="438597" cy="438597"/>
          </a:xfrm>
          <a:prstGeom prst="rect">
            <a:avLst/>
          </a:prstGeom>
        </p:spPr>
      </p:pic>
      <p:pic>
        <p:nvPicPr>
          <p:cNvPr id="8" name="Picture 7">
            <a:extLst>
              <a:ext uri="{FF2B5EF4-FFF2-40B4-BE49-F238E27FC236}">
                <a16:creationId xmlns:a16="http://schemas.microsoft.com/office/drawing/2014/main" id="{81543955-AEBF-D946-8B32-8DFAFE209535}"/>
              </a:ext>
            </a:extLst>
          </p:cNvPr>
          <p:cNvPicPr>
            <a:picLocks noChangeAspect="1"/>
          </p:cNvPicPr>
          <p:nvPr/>
        </p:nvPicPr>
        <p:blipFill>
          <a:blip r:embed="rId5">
            <a:biLevel thresh="50000"/>
          </a:blip>
          <a:stretch>
            <a:fillRect/>
          </a:stretch>
        </p:blipFill>
        <p:spPr>
          <a:xfrm>
            <a:off x="7177379" y="4077854"/>
            <a:ext cx="438596" cy="438596"/>
          </a:xfrm>
          <a:prstGeom prst="rect">
            <a:avLst/>
          </a:prstGeom>
        </p:spPr>
      </p:pic>
      <p:sp>
        <p:nvSpPr>
          <p:cNvPr id="9" name="Text Placeholder 2">
            <a:extLst>
              <a:ext uri="{FF2B5EF4-FFF2-40B4-BE49-F238E27FC236}">
                <a16:creationId xmlns:a16="http://schemas.microsoft.com/office/drawing/2014/main" id="{5FCBC65C-7604-664F-9BA3-FAFE7411E8CC}"/>
              </a:ext>
            </a:extLst>
          </p:cNvPr>
          <p:cNvSpPr txBox="1">
            <a:spLocks/>
          </p:cNvSpPr>
          <p:nvPr/>
        </p:nvSpPr>
        <p:spPr>
          <a:xfrm>
            <a:off x="7546108" y="4114799"/>
            <a:ext cx="1818941" cy="405832"/>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 Glendonthaiw</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AutoShape 2">
            <a:extLst>
              <a:ext uri="{FF2B5EF4-FFF2-40B4-BE49-F238E27FC236}">
                <a16:creationId xmlns:a16="http://schemas.microsoft.com/office/drawing/2014/main" id="{DCC14D9F-84D6-484B-BE4A-ED343BD81A3A}"/>
              </a:ext>
            </a:extLst>
          </p:cNvPr>
          <p:cNvSpPr>
            <a:spLocks noChangeAspect="1" noChangeArrowheads="1"/>
          </p:cNvSpPr>
          <p:nvPr/>
        </p:nvSpPr>
        <p:spPr bwMode="auto">
          <a:xfrm>
            <a:off x="10412341" y="38520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a:extLst>
              <a:ext uri="{FF2B5EF4-FFF2-40B4-BE49-F238E27FC236}">
                <a16:creationId xmlns:a16="http://schemas.microsoft.com/office/drawing/2014/main" id="{59F38072-F8DA-E34B-9BD1-DD5C48BAE24D}"/>
              </a:ext>
            </a:extLst>
          </p:cNvPr>
          <p:cNvSpPr>
            <a:spLocks noChangeAspect="1" noChangeArrowheads="1"/>
          </p:cNvSpPr>
          <p:nvPr/>
        </p:nvSpPr>
        <p:spPr bwMode="auto">
          <a:xfrm>
            <a:off x="10564741" y="40044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 Placeholder 2">
            <a:extLst>
              <a:ext uri="{FF2B5EF4-FFF2-40B4-BE49-F238E27FC236}">
                <a16:creationId xmlns:a16="http://schemas.microsoft.com/office/drawing/2014/main" id="{19516BBC-63FD-B44C-8654-359D8BC9E4ED}"/>
              </a:ext>
            </a:extLst>
          </p:cNvPr>
          <p:cNvSpPr txBox="1">
            <a:spLocks/>
          </p:cNvSpPr>
          <p:nvPr/>
        </p:nvSpPr>
        <p:spPr>
          <a:xfrm>
            <a:off x="10257239" y="4114799"/>
            <a:ext cx="1818941" cy="405832"/>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 Glendont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90938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slide (collage)</a:t>
            </a:r>
          </a:p>
        </p:txBody>
      </p:sp>
      <p:pic>
        <p:nvPicPr>
          <p:cNvPr id="8" name="Picture Placeholder 7">
            <a:extLst>
              <a:ext uri="{FF2B5EF4-FFF2-40B4-BE49-F238E27FC236}">
                <a16:creationId xmlns:a16="http://schemas.microsoft.com/office/drawing/2014/main" id="{FCBAC73C-F577-464D-B3AA-B34D470AB5C6}"/>
              </a:ext>
            </a:extLst>
          </p:cNvPr>
          <p:cNvPicPr>
            <a:picLocks noGrp="1" noChangeAspect="1"/>
          </p:cNvPicPr>
          <p:nvPr>
            <p:ph type="pic" sz="quarter" idx="10"/>
          </p:nvPr>
        </p:nvPicPr>
        <p:blipFill>
          <a:blip r:embed="rId2"/>
          <a:srcRect l="24582" r="24582"/>
          <a:stretch>
            <a:fillRect/>
          </a:stretch>
        </p:blipFill>
        <p:spPr>
          <a:xfrm>
            <a:off x="710602" y="1791267"/>
            <a:ext cx="4538981" cy="5028635"/>
          </a:xfrm>
        </p:spPr>
      </p:pic>
      <p:pic>
        <p:nvPicPr>
          <p:cNvPr id="10" name="Picture Placeholder 9">
            <a:extLst>
              <a:ext uri="{FF2B5EF4-FFF2-40B4-BE49-F238E27FC236}">
                <a16:creationId xmlns:a16="http://schemas.microsoft.com/office/drawing/2014/main" id="{DFE1772B-7136-2046-81CD-152702C3EE0E}"/>
              </a:ext>
            </a:extLst>
          </p:cNvPr>
          <p:cNvPicPr>
            <a:picLocks noGrp="1" noChangeAspect="1"/>
          </p:cNvPicPr>
          <p:nvPr>
            <p:ph type="pic" sz="quarter" idx="11"/>
          </p:nvPr>
        </p:nvPicPr>
        <p:blipFill>
          <a:blip r:embed="rId3"/>
          <a:srcRect l="24582" r="24582"/>
          <a:stretch>
            <a:fillRect/>
          </a:stretch>
        </p:blipFill>
        <p:spPr>
          <a:xfrm>
            <a:off x="9230658" y="1791267"/>
            <a:ext cx="4538981" cy="5028635"/>
          </a:xfrm>
        </p:spPr>
      </p:pic>
      <p:pic>
        <p:nvPicPr>
          <p:cNvPr id="12" name="Picture Placeholder 11">
            <a:extLst>
              <a:ext uri="{FF2B5EF4-FFF2-40B4-BE49-F238E27FC236}">
                <a16:creationId xmlns:a16="http://schemas.microsoft.com/office/drawing/2014/main" id="{8C1CC606-0572-5740-9503-E387187EEF39}"/>
              </a:ext>
            </a:extLst>
          </p:cNvPr>
          <p:cNvPicPr>
            <a:picLocks noGrp="1" noChangeAspect="1"/>
          </p:cNvPicPr>
          <p:nvPr>
            <p:ph type="pic" sz="quarter" idx="12"/>
          </p:nvPr>
        </p:nvPicPr>
        <p:blipFill>
          <a:blip r:embed="rId4"/>
          <a:srcRect l="10352" r="10352"/>
          <a:stretch>
            <a:fillRect/>
          </a:stretch>
        </p:blipFill>
        <p:spPr>
          <a:xfrm>
            <a:off x="5640743" y="1790702"/>
            <a:ext cx="3202939" cy="2687320"/>
          </a:xfrm>
        </p:spPr>
      </p:pic>
      <p:pic>
        <p:nvPicPr>
          <p:cNvPr id="14" name="Picture Placeholder 13">
            <a:extLst>
              <a:ext uri="{FF2B5EF4-FFF2-40B4-BE49-F238E27FC236}">
                <a16:creationId xmlns:a16="http://schemas.microsoft.com/office/drawing/2014/main" id="{C9492483-0988-9549-AA88-168AA337B3A4}"/>
              </a:ext>
            </a:extLst>
          </p:cNvPr>
          <p:cNvPicPr>
            <a:picLocks noGrp="1" noChangeAspect="1"/>
          </p:cNvPicPr>
          <p:nvPr>
            <p:ph type="pic" sz="quarter" idx="13"/>
          </p:nvPr>
        </p:nvPicPr>
        <p:blipFill>
          <a:blip r:embed="rId5"/>
          <a:srcRect l="9708" r="9708"/>
          <a:stretch>
            <a:fillRect/>
          </a:stretch>
        </p:blipFill>
        <p:spPr>
          <a:xfrm>
            <a:off x="5640743" y="4808221"/>
            <a:ext cx="3202939" cy="2011680"/>
          </a:xfrm>
        </p:spPr>
      </p:pic>
    </p:spTree>
    <p:extLst>
      <p:ext uri="{BB962C8B-B14F-4D97-AF65-F5344CB8AC3E}">
        <p14:creationId xmlns:p14="http://schemas.microsoft.com/office/powerpoint/2010/main" val="334956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slide (one photo center)</a:t>
            </a:r>
          </a:p>
        </p:txBody>
      </p:sp>
      <p:pic>
        <p:nvPicPr>
          <p:cNvPr id="5" name="Picture Placeholder 4">
            <a:extLst>
              <a:ext uri="{FF2B5EF4-FFF2-40B4-BE49-F238E27FC236}">
                <a16:creationId xmlns:a16="http://schemas.microsoft.com/office/drawing/2014/main" id="{5DBD8401-DEAF-A54B-8868-6A1B92B0F1DE}"/>
              </a:ext>
            </a:extLst>
          </p:cNvPr>
          <p:cNvPicPr>
            <a:picLocks noGrp="1" noChangeAspect="1"/>
          </p:cNvPicPr>
          <p:nvPr>
            <p:ph type="pic" sz="quarter" idx="10"/>
          </p:nvPr>
        </p:nvPicPr>
        <p:blipFill>
          <a:blip r:embed="rId3"/>
          <a:srcRect t="13902" b="13902"/>
          <a:stretch>
            <a:fillRect/>
          </a:stretch>
        </p:blipFill>
        <p:spPr>
          <a:xfrm>
            <a:off x="710602" y="1703119"/>
            <a:ext cx="13128869" cy="5338152"/>
          </a:xfrm>
        </p:spPr>
      </p:pic>
      <p:sp>
        <p:nvSpPr>
          <p:cNvPr id="11" name="TextBox 10">
            <a:extLst>
              <a:ext uri="{FF2B5EF4-FFF2-40B4-BE49-F238E27FC236}">
                <a16:creationId xmlns:a16="http://schemas.microsoft.com/office/drawing/2014/main" id="{848B9DA5-5B44-7742-9D74-9CD7688B7A2D}"/>
              </a:ext>
            </a:extLst>
          </p:cNvPr>
          <p:cNvSpPr txBox="1"/>
          <p:nvPr/>
        </p:nvSpPr>
        <p:spPr>
          <a:xfrm>
            <a:off x="6661816" y="3809952"/>
            <a:ext cx="1306768" cy="801438"/>
          </a:xfrm>
          <a:prstGeom prst="rect">
            <a:avLst/>
          </a:prstGeom>
          <a:noFill/>
        </p:spPr>
        <p:txBody>
          <a:bodyPr wrap="none" rtlCol="0">
            <a:spAutoFit/>
          </a:bodyPr>
          <a:lstStyle/>
          <a:p>
            <a:r>
              <a:rPr lang="en-US" sz="4608" dirty="0"/>
              <a:t>FPO</a:t>
            </a:r>
          </a:p>
        </p:txBody>
      </p:sp>
    </p:spTree>
    <p:extLst>
      <p:ext uri="{BB962C8B-B14F-4D97-AF65-F5344CB8AC3E}">
        <p14:creationId xmlns:p14="http://schemas.microsoft.com/office/powerpoint/2010/main" val="726980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8640" y="183898"/>
            <a:ext cx="13128486" cy="873186"/>
          </a:xfrm>
        </p:spPr>
        <p:txBody>
          <a:bodyPr/>
          <a:lstStyle/>
          <a:p>
            <a:r>
              <a:rPr lang="en-US" dirty="0"/>
              <a:t>Image slide (2up)</a:t>
            </a:r>
          </a:p>
        </p:txBody>
      </p:sp>
      <p:pic>
        <p:nvPicPr>
          <p:cNvPr id="6" name="Picture Placeholder 5">
            <a:extLst>
              <a:ext uri="{FF2B5EF4-FFF2-40B4-BE49-F238E27FC236}">
                <a16:creationId xmlns:a16="http://schemas.microsoft.com/office/drawing/2014/main" id="{43829BDD-9E89-F74F-80E9-95C82579975F}"/>
              </a:ext>
            </a:extLst>
          </p:cNvPr>
          <p:cNvPicPr>
            <a:picLocks noGrp="1" noChangeAspect="1"/>
          </p:cNvPicPr>
          <p:nvPr>
            <p:ph type="pic" sz="quarter" idx="10"/>
          </p:nvPr>
        </p:nvPicPr>
        <p:blipFill>
          <a:blip r:embed="rId3"/>
          <a:srcRect l="4512" r="4512"/>
          <a:stretch>
            <a:fillRect/>
          </a:stretch>
        </p:blipFill>
        <p:spPr>
          <a:xfrm>
            <a:off x="548640" y="1791267"/>
            <a:ext cx="8123646" cy="5028635"/>
          </a:xfrm>
        </p:spPr>
      </p:pic>
      <p:pic>
        <p:nvPicPr>
          <p:cNvPr id="12" name="Picture Placeholder 11">
            <a:extLst>
              <a:ext uri="{FF2B5EF4-FFF2-40B4-BE49-F238E27FC236}">
                <a16:creationId xmlns:a16="http://schemas.microsoft.com/office/drawing/2014/main" id="{76675AD9-EE79-6F4A-AA61-E6CF86D55F15}"/>
              </a:ext>
            </a:extLst>
          </p:cNvPr>
          <p:cNvPicPr>
            <a:picLocks noGrp="1" noChangeAspect="1"/>
          </p:cNvPicPr>
          <p:nvPr>
            <p:ph type="pic" sz="quarter" idx="11"/>
          </p:nvPr>
        </p:nvPicPr>
        <p:blipFill>
          <a:blip r:embed="rId4"/>
          <a:srcRect l="31213" r="31213"/>
          <a:stretch>
            <a:fillRect/>
          </a:stretch>
        </p:blipFill>
        <p:spPr>
          <a:xfrm>
            <a:off x="9228777" y="1791267"/>
            <a:ext cx="4538981" cy="5028635"/>
          </a:xfrm>
        </p:spPr>
      </p:pic>
    </p:spTree>
    <p:extLst>
      <p:ext uri="{BB962C8B-B14F-4D97-AF65-F5344CB8AC3E}">
        <p14:creationId xmlns:p14="http://schemas.microsoft.com/office/powerpoint/2010/main" val="602451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496BD3F-9607-1A4B-84D9-D2B556790F35}"/>
              </a:ext>
            </a:extLst>
          </p:cNvPr>
          <p:cNvPicPr>
            <a:picLocks noGrp="1" noChangeAspect="1"/>
          </p:cNvPicPr>
          <p:nvPr>
            <p:ph type="pic" sz="quarter" idx="10"/>
          </p:nvPr>
        </p:nvPicPr>
        <p:blipFill>
          <a:blip r:embed="rId3"/>
          <a:srcRect t="7726" b="7726"/>
          <a:stretch>
            <a:fillRect/>
          </a:stretch>
        </p:blipFill>
        <p:spPr/>
      </p:pic>
      <p:sp>
        <p:nvSpPr>
          <p:cNvPr id="6" name="Rectangle 5">
            <a:extLst>
              <a:ext uri="{FF2B5EF4-FFF2-40B4-BE49-F238E27FC236}">
                <a16:creationId xmlns:a16="http://schemas.microsoft.com/office/drawing/2014/main" id="{241C76F1-E1C5-3342-B821-986264905480}"/>
              </a:ext>
            </a:extLst>
          </p:cNvPr>
          <p:cNvSpPr/>
          <p:nvPr/>
        </p:nvSpPr>
        <p:spPr>
          <a:xfrm>
            <a:off x="0" y="0"/>
            <a:ext cx="14630400" cy="8229600"/>
          </a:xfrm>
          <a:prstGeom prst="rect">
            <a:avLst/>
          </a:pr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 name="Title 2">
            <a:extLst>
              <a:ext uri="{FF2B5EF4-FFF2-40B4-BE49-F238E27FC236}">
                <a16:creationId xmlns:a16="http://schemas.microsoft.com/office/drawing/2014/main" id="{6A0DC56A-438E-514E-AFC4-7393A169A674}"/>
              </a:ext>
            </a:extLst>
          </p:cNvPr>
          <p:cNvSpPr>
            <a:spLocks noGrp="1"/>
          </p:cNvSpPr>
          <p:nvPr>
            <p:ph type="title"/>
          </p:nvPr>
        </p:nvSpPr>
        <p:spPr/>
        <p:txBody>
          <a:bodyPr/>
          <a:lstStyle/>
          <a:p>
            <a:r>
              <a:rPr lang="en-US" dirty="0"/>
              <a:t>Image slide (full bleed photo)</a:t>
            </a:r>
          </a:p>
        </p:txBody>
      </p:sp>
      <p:sp>
        <p:nvSpPr>
          <p:cNvPr id="7" name="TextBox 6">
            <a:extLst>
              <a:ext uri="{FF2B5EF4-FFF2-40B4-BE49-F238E27FC236}">
                <a16:creationId xmlns:a16="http://schemas.microsoft.com/office/drawing/2014/main" id="{F1D35C09-427A-B94C-B026-55A3CE4D745B}"/>
              </a:ext>
            </a:extLst>
          </p:cNvPr>
          <p:cNvSpPr txBox="1"/>
          <p:nvPr/>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spTree>
    <p:extLst>
      <p:ext uri="{BB962C8B-B14F-4D97-AF65-F5344CB8AC3E}">
        <p14:creationId xmlns:p14="http://schemas.microsoft.com/office/powerpoint/2010/main" val="3950466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content</a:t>
            </a:r>
          </a:p>
        </p:txBody>
      </p:sp>
      <p:pic>
        <p:nvPicPr>
          <p:cNvPr id="6" name="Picture Placeholder 5">
            <a:extLst>
              <a:ext uri="{FF2B5EF4-FFF2-40B4-BE49-F238E27FC236}">
                <a16:creationId xmlns:a16="http://schemas.microsoft.com/office/drawing/2014/main" id="{FAE2CC42-BBAC-C448-B102-0DE236E20E10}"/>
              </a:ext>
            </a:extLst>
          </p:cNvPr>
          <p:cNvPicPr>
            <a:picLocks noGrp="1" noChangeAspect="1"/>
          </p:cNvPicPr>
          <p:nvPr>
            <p:ph type="pic" sz="quarter" idx="11"/>
          </p:nvPr>
        </p:nvPicPr>
        <p:blipFill rotWithShape="1">
          <a:blip r:embed="rId2"/>
          <a:srcRect l="-370" t="1" r="-11" b="397"/>
          <a:stretch/>
        </p:blipFill>
        <p:spPr>
          <a:xfrm>
            <a:off x="7268755" y="1620870"/>
            <a:ext cx="6939243" cy="3325598"/>
          </a:xfrm>
        </p:spPr>
      </p:pic>
      <p:sp>
        <p:nvSpPr>
          <p:cNvPr id="3" name="Content Placeholder 2"/>
          <p:cNvSpPr>
            <a:spLocks noGrp="1"/>
          </p:cNvSpPr>
          <p:nvPr>
            <p:ph type="body" sz="quarter" idx="12"/>
          </p:nvPr>
        </p:nvSpPr>
        <p:spPr/>
        <p:txBody>
          <a:bodyPr>
            <a:normAutofit/>
          </a:bodyPr>
          <a:lstStyle/>
          <a:p>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a:p>
            <a:pPr lvl="0"/>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a:p>
            <a:pPr lvl="0"/>
            <a:r>
              <a:rPr lang="en-US" sz="1920" dirty="0"/>
              <a:t>Lorem ipsum dolor sit </a:t>
            </a:r>
            <a:r>
              <a:rPr lang="en-US" sz="1920" dirty="0" err="1"/>
              <a:t>amet</a:t>
            </a:r>
            <a:r>
              <a:rPr lang="en-US" sz="1920" dirty="0"/>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adipiscing</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elit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sed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diam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nonummy</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nibh</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euismod</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tincidunt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ut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laoreet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aliquam</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erat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920" dirty="0" err="1">
                <a:latin typeface="Amazon Ember Light" panose="020B0403020204020204" pitchFamily="34" charset="0"/>
                <a:ea typeface="Amazon Ember Light" panose="020B0403020204020204" pitchFamily="34" charset="0"/>
                <a:cs typeface="Amazon Ember Light" panose="020B0403020204020204" pitchFamily="34" charset="0"/>
              </a:rPr>
              <a:t>volutpat</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 </a:t>
            </a:r>
          </a:p>
          <a:p>
            <a:endParaRPr lang="en-US" dirty="0"/>
          </a:p>
        </p:txBody>
      </p:sp>
    </p:spTree>
    <p:extLst>
      <p:ext uri="{BB962C8B-B14F-4D97-AF65-F5344CB8AC3E}">
        <p14:creationId xmlns:p14="http://schemas.microsoft.com/office/powerpoint/2010/main" val="2669367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logos</a:t>
            </a:r>
          </a:p>
        </p:txBody>
      </p:sp>
      <p:pic>
        <p:nvPicPr>
          <p:cNvPr id="7" name="Picture 6">
            <a:extLst>
              <a:ext uri="{FF2B5EF4-FFF2-40B4-BE49-F238E27FC236}">
                <a16:creationId xmlns:a16="http://schemas.microsoft.com/office/drawing/2014/main" id="{288034CC-7C54-0142-9FF2-6B655CDD1F63}"/>
              </a:ext>
            </a:extLst>
          </p:cNvPr>
          <p:cNvPicPr>
            <a:picLocks noChangeAspect="1"/>
          </p:cNvPicPr>
          <p:nvPr/>
        </p:nvPicPr>
        <p:blipFill>
          <a:blip r:embed="rId3"/>
          <a:stretch>
            <a:fillRect/>
          </a:stretch>
        </p:blipFill>
        <p:spPr>
          <a:xfrm>
            <a:off x="6475845" y="2758324"/>
            <a:ext cx="1584749" cy="633899"/>
          </a:xfrm>
          <a:prstGeom prst="rect">
            <a:avLst/>
          </a:prstGeom>
        </p:spPr>
      </p:pic>
      <p:pic>
        <p:nvPicPr>
          <p:cNvPr id="11" name="Picture 10">
            <a:extLst>
              <a:ext uri="{FF2B5EF4-FFF2-40B4-BE49-F238E27FC236}">
                <a16:creationId xmlns:a16="http://schemas.microsoft.com/office/drawing/2014/main" id="{74A2E9E7-9680-6743-B873-3B215FD0F52B}"/>
              </a:ext>
            </a:extLst>
          </p:cNvPr>
          <p:cNvPicPr>
            <a:picLocks noChangeAspect="1"/>
          </p:cNvPicPr>
          <p:nvPr/>
        </p:nvPicPr>
        <p:blipFill>
          <a:blip r:embed="rId4"/>
          <a:stretch>
            <a:fillRect/>
          </a:stretch>
        </p:blipFill>
        <p:spPr>
          <a:xfrm>
            <a:off x="3873369" y="2845173"/>
            <a:ext cx="1208165" cy="453062"/>
          </a:xfrm>
          <a:prstGeom prst="rect">
            <a:avLst/>
          </a:prstGeom>
        </p:spPr>
      </p:pic>
      <p:pic>
        <p:nvPicPr>
          <p:cNvPr id="16" name="Picture 15">
            <a:extLst>
              <a:ext uri="{FF2B5EF4-FFF2-40B4-BE49-F238E27FC236}">
                <a16:creationId xmlns:a16="http://schemas.microsoft.com/office/drawing/2014/main" id="{24613686-8CCC-4740-B0C3-54F5F6498B73}"/>
              </a:ext>
            </a:extLst>
          </p:cNvPr>
          <p:cNvPicPr>
            <a:picLocks noChangeAspect="1"/>
          </p:cNvPicPr>
          <p:nvPr/>
        </p:nvPicPr>
        <p:blipFill>
          <a:blip r:embed="rId5"/>
          <a:stretch>
            <a:fillRect/>
          </a:stretch>
        </p:blipFill>
        <p:spPr>
          <a:xfrm>
            <a:off x="9572816" y="2939624"/>
            <a:ext cx="1422400" cy="264160"/>
          </a:xfrm>
          <a:prstGeom prst="rect">
            <a:avLst/>
          </a:prstGeom>
        </p:spPr>
      </p:pic>
      <p:pic>
        <p:nvPicPr>
          <p:cNvPr id="20" name="Picture 19">
            <a:extLst>
              <a:ext uri="{FF2B5EF4-FFF2-40B4-BE49-F238E27FC236}">
                <a16:creationId xmlns:a16="http://schemas.microsoft.com/office/drawing/2014/main" id="{CA20647D-B5BC-3F4C-A1BE-EB7F508B9F91}"/>
              </a:ext>
            </a:extLst>
          </p:cNvPr>
          <p:cNvPicPr>
            <a:picLocks noChangeAspect="1"/>
          </p:cNvPicPr>
          <p:nvPr/>
        </p:nvPicPr>
        <p:blipFill>
          <a:blip r:embed="rId6"/>
          <a:stretch>
            <a:fillRect/>
          </a:stretch>
        </p:blipFill>
        <p:spPr>
          <a:xfrm>
            <a:off x="1377076" y="2784737"/>
            <a:ext cx="607486" cy="607486"/>
          </a:xfrm>
          <a:prstGeom prst="rect">
            <a:avLst/>
          </a:prstGeom>
        </p:spPr>
      </p:pic>
      <p:pic>
        <p:nvPicPr>
          <p:cNvPr id="29" name="Picture 28">
            <a:extLst>
              <a:ext uri="{FF2B5EF4-FFF2-40B4-BE49-F238E27FC236}">
                <a16:creationId xmlns:a16="http://schemas.microsoft.com/office/drawing/2014/main" id="{39F06081-C05D-8B42-9D18-F34B95DFC520}"/>
              </a:ext>
            </a:extLst>
          </p:cNvPr>
          <p:cNvPicPr>
            <a:picLocks noChangeAspect="1"/>
          </p:cNvPicPr>
          <p:nvPr/>
        </p:nvPicPr>
        <p:blipFill>
          <a:blip r:embed="rId7"/>
          <a:stretch>
            <a:fillRect/>
          </a:stretch>
        </p:blipFill>
        <p:spPr>
          <a:xfrm>
            <a:off x="5299638" y="4559958"/>
            <a:ext cx="816878" cy="816878"/>
          </a:xfrm>
          <a:prstGeom prst="rect">
            <a:avLst/>
          </a:prstGeom>
        </p:spPr>
      </p:pic>
      <p:pic>
        <p:nvPicPr>
          <p:cNvPr id="31" name="Picture 30">
            <a:extLst>
              <a:ext uri="{FF2B5EF4-FFF2-40B4-BE49-F238E27FC236}">
                <a16:creationId xmlns:a16="http://schemas.microsoft.com/office/drawing/2014/main" id="{23EF20D4-F519-C148-9F23-D27AA51CC6B5}"/>
              </a:ext>
            </a:extLst>
          </p:cNvPr>
          <p:cNvPicPr>
            <a:picLocks noChangeAspect="1"/>
          </p:cNvPicPr>
          <p:nvPr/>
        </p:nvPicPr>
        <p:blipFill>
          <a:blip r:embed="rId8"/>
          <a:stretch>
            <a:fillRect/>
          </a:stretch>
        </p:blipFill>
        <p:spPr>
          <a:xfrm>
            <a:off x="10739270" y="4465867"/>
            <a:ext cx="1183066" cy="845046"/>
          </a:xfrm>
          <a:prstGeom prst="rect">
            <a:avLst/>
          </a:prstGeom>
        </p:spPr>
      </p:pic>
      <p:pic>
        <p:nvPicPr>
          <p:cNvPr id="33" name="Picture 32">
            <a:extLst>
              <a:ext uri="{FF2B5EF4-FFF2-40B4-BE49-F238E27FC236}">
                <a16:creationId xmlns:a16="http://schemas.microsoft.com/office/drawing/2014/main" id="{06C80B2C-958D-3941-8F5E-45C7E0238C06}"/>
              </a:ext>
            </a:extLst>
          </p:cNvPr>
          <p:cNvPicPr>
            <a:picLocks noChangeAspect="1"/>
          </p:cNvPicPr>
          <p:nvPr/>
        </p:nvPicPr>
        <p:blipFill>
          <a:blip r:embed="rId9"/>
          <a:stretch>
            <a:fillRect/>
          </a:stretch>
        </p:blipFill>
        <p:spPr>
          <a:xfrm>
            <a:off x="2664755" y="4607203"/>
            <a:ext cx="1436579" cy="845046"/>
          </a:xfrm>
          <a:prstGeom prst="rect">
            <a:avLst/>
          </a:prstGeom>
        </p:spPr>
      </p:pic>
      <p:pic>
        <p:nvPicPr>
          <p:cNvPr id="35" name="Picture 34">
            <a:extLst>
              <a:ext uri="{FF2B5EF4-FFF2-40B4-BE49-F238E27FC236}">
                <a16:creationId xmlns:a16="http://schemas.microsoft.com/office/drawing/2014/main" id="{B59C9B4E-3AE6-D74B-89FC-577B8270BF07}"/>
              </a:ext>
            </a:extLst>
          </p:cNvPr>
          <p:cNvPicPr>
            <a:picLocks noChangeAspect="1"/>
          </p:cNvPicPr>
          <p:nvPr/>
        </p:nvPicPr>
        <p:blipFill>
          <a:blip r:embed="rId10"/>
          <a:stretch>
            <a:fillRect/>
          </a:stretch>
        </p:blipFill>
        <p:spPr>
          <a:xfrm>
            <a:off x="7598121" y="4795443"/>
            <a:ext cx="2048731" cy="489914"/>
          </a:xfrm>
          <a:prstGeom prst="rect">
            <a:avLst/>
          </a:prstGeom>
        </p:spPr>
      </p:pic>
      <p:pic>
        <p:nvPicPr>
          <p:cNvPr id="37" name="Picture 36">
            <a:extLst>
              <a:ext uri="{FF2B5EF4-FFF2-40B4-BE49-F238E27FC236}">
                <a16:creationId xmlns:a16="http://schemas.microsoft.com/office/drawing/2014/main" id="{72CB2803-83E1-BA41-B20C-B4ADDF393CBB}"/>
              </a:ext>
            </a:extLst>
          </p:cNvPr>
          <p:cNvPicPr>
            <a:picLocks noChangeAspect="1"/>
          </p:cNvPicPr>
          <p:nvPr/>
        </p:nvPicPr>
        <p:blipFill>
          <a:blip r:embed="rId11"/>
          <a:stretch>
            <a:fillRect/>
          </a:stretch>
        </p:blipFill>
        <p:spPr>
          <a:xfrm>
            <a:off x="11922336" y="2485873"/>
            <a:ext cx="1469325" cy="1101994"/>
          </a:xfrm>
          <a:prstGeom prst="rect">
            <a:avLst/>
          </a:prstGeom>
        </p:spPr>
      </p:pic>
    </p:spTree>
    <p:extLst>
      <p:ext uri="{BB962C8B-B14F-4D97-AF65-F5344CB8AC3E}">
        <p14:creationId xmlns:p14="http://schemas.microsoft.com/office/powerpoint/2010/main" val="128895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Divider slide</a:t>
            </a:r>
          </a:p>
        </p:txBody>
      </p:sp>
      <p:sp>
        <p:nvSpPr>
          <p:cNvPr id="7" name="Text Placeholder 6">
            <a:extLst>
              <a:ext uri="{FF2B5EF4-FFF2-40B4-BE49-F238E27FC236}">
                <a16:creationId xmlns:a16="http://schemas.microsoft.com/office/drawing/2014/main" id="{FDD84FA9-8077-2041-A47C-2F55210A91AF}"/>
              </a:ext>
            </a:extLst>
          </p:cNvPr>
          <p:cNvSpPr>
            <a:spLocks noGrp="1"/>
          </p:cNvSpPr>
          <p:nvPr>
            <p:ph type="body" sz="quarter" idx="10"/>
          </p:nvPr>
        </p:nvSpPr>
        <p:spPr/>
        <p:txBody>
          <a:bodyPr/>
          <a:lstStyle/>
          <a:p>
            <a:r>
              <a:rPr lang="en-US" dirty="0"/>
              <a:t>Subtitle</a:t>
            </a:r>
          </a:p>
        </p:txBody>
      </p:sp>
    </p:spTree>
    <p:extLst>
      <p:ext uri="{BB962C8B-B14F-4D97-AF65-F5344CB8AC3E}">
        <p14:creationId xmlns:p14="http://schemas.microsoft.com/office/powerpoint/2010/main" val="216300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p:txBody>
          <a:bodyPr/>
          <a:lstStyle/>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Serverless 101</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Hands-on Project with AWS </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Q&amp;A</a:t>
            </a:r>
          </a:p>
        </p:txBody>
      </p:sp>
      <p:sp>
        <p:nvSpPr>
          <p:cNvPr id="4" name="Text Placeholder 2">
            <a:extLst>
              <a:ext uri="{FF2B5EF4-FFF2-40B4-BE49-F238E27FC236}">
                <a16:creationId xmlns:a16="http://schemas.microsoft.com/office/drawing/2014/main" id="{7C93C422-6114-4947-AFB4-BA1519D1C402}"/>
              </a:ext>
            </a:extLst>
          </p:cNvPr>
          <p:cNvSpPr txBox="1">
            <a:spLocks/>
          </p:cNvSpPr>
          <p:nvPr/>
        </p:nvSpPr>
        <p:spPr>
          <a:xfrm>
            <a:off x="548640" y="4887884"/>
            <a:ext cx="13510260" cy="325858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Resources (code snippets and workshop slide decks) available at: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SG"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https://github.com/glendont/aws-serverless-workshop</a:t>
            </a:r>
            <a:r>
              <a:rPr lang="en-US" dirty="0">
                <a:solidFill>
                  <a:schemeClr val="tx2">
                    <a:lumMod val="90000"/>
                    <a:lumOff val="10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1458624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p:txBody>
          <a:bodyPr/>
          <a:lstStyle/>
          <a:p>
            <a:r>
              <a:rPr lang="en-US" dirty="0"/>
              <a:t>Serverless 101</a:t>
            </a:r>
          </a:p>
        </p:txBody>
      </p:sp>
    </p:spTree>
    <p:extLst>
      <p:ext uri="{BB962C8B-B14F-4D97-AF65-F5344CB8AC3E}">
        <p14:creationId xmlns:p14="http://schemas.microsoft.com/office/powerpoint/2010/main" val="364326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serverless?</a:t>
            </a:r>
          </a:p>
        </p:txBody>
      </p:sp>
      <p:cxnSp>
        <p:nvCxnSpPr>
          <p:cNvPr id="5" name="Straight Connector 4">
            <a:extLst>
              <a:ext uri="{FF2B5EF4-FFF2-40B4-BE49-F238E27FC236}">
                <a16:creationId xmlns:a16="http://schemas.microsoft.com/office/drawing/2014/main" id="{25F06DA2-99B3-094B-9E69-9AA5EEB24FF5}"/>
              </a:ext>
            </a:extLst>
          </p:cNvPr>
          <p:cNvCxnSpPr/>
          <p:nvPr/>
        </p:nvCxnSpPr>
        <p:spPr>
          <a:xfrm>
            <a:off x="3749766" y="1457005"/>
            <a:ext cx="0" cy="5387546"/>
          </a:xfrm>
          <a:prstGeom prst="line">
            <a:avLst/>
          </a:prstGeom>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6AE721E2-9356-0B44-B388-0AA66C4921F0}"/>
              </a:ext>
            </a:extLst>
          </p:cNvPr>
          <p:cNvSpPr txBox="1">
            <a:spLocks/>
          </p:cNvSpPr>
          <p:nvPr/>
        </p:nvSpPr>
        <p:spPr>
          <a:xfrm>
            <a:off x="-333937" y="6336002"/>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Data Centers</a:t>
            </a:r>
          </a:p>
        </p:txBody>
      </p:sp>
      <p:sp>
        <p:nvSpPr>
          <p:cNvPr id="17" name="Title 1">
            <a:extLst>
              <a:ext uri="{FF2B5EF4-FFF2-40B4-BE49-F238E27FC236}">
                <a16:creationId xmlns:a16="http://schemas.microsoft.com/office/drawing/2014/main" id="{F3E012AD-DF7E-C64F-8BC0-3E68D51C546B}"/>
              </a:ext>
            </a:extLst>
          </p:cNvPr>
          <p:cNvSpPr txBox="1">
            <a:spLocks/>
          </p:cNvSpPr>
          <p:nvPr/>
        </p:nvSpPr>
        <p:spPr>
          <a:xfrm>
            <a:off x="3062351" y="1720724"/>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In 2006, </a:t>
            </a:r>
            <a:br>
              <a:rPr lang="en-US" sz="2400" dirty="0"/>
            </a:br>
            <a:r>
              <a:rPr lang="en-US" sz="2400" dirty="0"/>
              <a:t>EC2 is introduced</a:t>
            </a:r>
          </a:p>
        </p:txBody>
      </p:sp>
      <p:cxnSp>
        <p:nvCxnSpPr>
          <p:cNvPr id="20" name="Straight Connector 19">
            <a:extLst>
              <a:ext uri="{FF2B5EF4-FFF2-40B4-BE49-F238E27FC236}">
                <a16:creationId xmlns:a16="http://schemas.microsoft.com/office/drawing/2014/main" id="{950312B6-62F7-5D46-903C-138F234CCD6E}"/>
              </a:ext>
            </a:extLst>
          </p:cNvPr>
          <p:cNvCxnSpPr/>
          <p:nvPr/>
        </p:nvCxnSpPr>
        <p:spPr>
          <a:xfrm>
            <a:off x="7284318" y="1457005"/>
            <a:ext cx="0" cy="53875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6C92807-4AFD-324E-8C4F-BF7C5EBCF84E}"/>
              </a:ext>
            </a:extLst>
          </p:cNvPr>
          <p:cNvCxnSpPr/>
          <p:nvPr/>
        </p:nvCxnSpPr>
        <p:spPr>
          <a:xfrm>
            <a:off x="10698748" y="1457005"/>
            <a:ext cx="0" cy="5387546"/>
          </a:xfrm>
          <a:prstGeom prst="line">
            <a:avLst/>
          </a:prstGeom>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A0F1E0C4-9FB8-D241-AB37-700DB715181D}"/>
              </a:ext>
            </a:extLst>
          </p:cNvPr>
          <p:cNvSpPr txBox="1">
            <a:spLocks/>
          </p:cNvSpPr>
          <p:nvPr/>
        </p:nvSpPr>
        <p:spPr>
          <a:xfrm>
            <a:off x="6619025" y="6080391"/>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Platform </a:t>
            </a:r>
          </a:p>
          <a:p>
            <a:pPr algn="ctr"/>
            <a:r>
              <a:rPr lang="en-US" sz="2400" dirty="0"/>
              <a:t>As a service</a:t>
            </a:r>
          </a:p>
        </p:txBody>
      </p:sp>
      <p:sp>
        <p:nvSpPr>
          <p:cNvPr id="23" name="Title 1">
            <a:extLst>
              <a:ext uri="{FF2B5EF4-FFF2-40B4-BE49-F238E27FC236}">
                <a16:creationId xmlns:a16="http://schemas.microsoft.com/office/drawing/2014/main" id="{C75988AC-D6CA-3542-ACD8-4156DFCE68E3}"/>
              </a:ext>
            </a:extLst>
          </p:cNvPr>
          <p:cNvSpPr txBox="1">
            <a:spLocks/>
          </p:cNvSpPr>
          <p:nvPr/>
        </p:nvSpPr>
        <p:spPr>
          <a:xfrm>
            <a:off x="10148815" y="6249503"/>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Serverless</a:t>
            </a:r>
          </a:p>
        </p:txBody>
      </p:sp>
      <p:sp>
        <p:nvSpPr>
          <p:cNvPr id="24" name="Title 1">
            <a:extLst>
              <a:ext uri="{FF2B5EF4-FFF2-40B4-BE49-F238E27FC236}">
                <a16:creationId xmlns:a16="http://schemas.microsoft.com/office/drawing/2014/main" id="{07C6DF32-E61B-E043-9A33-89CD4EFFD46D}"/>
              </a:ext>
            </a:extLst>
          </p:cNvPr>
          <p:cNvSpPr txBox="1">
            <a:spLocks/>
          </p:cNvSpPr>
          <p:nvPr/>
        </p:nvSpPr>
        <p:spPr>
          <a:xfrm>
            <a:off x="3195853" y="6080391"/>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Infrastructure </a:t>
            </a:r>
          </a:p>
          <a:p>
            <a:pPr algn="ctr"/>
            <a:r>
              <a:rPr lang="en-US" sz="2400" dirty="0"/>
              <a:t>As a service</a:t>
            </a:r>
          </a:p>
        </p:txBody>
      </p:sp>
      <p:pic>
        <p:nvPicPr>
          <p:cNvPr id="3" name="Picture 2">
            <a:extLst>
              <a:ext uri="{FF2B5EF4-FFF2-40B4-BE49-F238E27FC236}">
                <a16:creationId xmlns:a16="http://schemas.microsoft.com/office/drawing/2014/main" id="{CE65C35E-CF03-974B-9687-98C60A7E9B75}"/>
              </a:ext>
            </a:extLst>
          </p:cNvPr>
          <p:cNvPicPr>
            <a:picLocks noChangeAspect="1"/>
          </p:cNvPicPr>
          <p:nvPr/>
        </p:nvPicPr>
        <p:blipFill>
          <a:blip r:embed="rId2"/>
          <a:stretch>
            <a:fillRect/>
          </a:stretch>
        </p:blipFill>
        <p:spPr>
          <a:xfrm>
            <a:off x="436482" y="3091250"/>
            <a:ext cx="2980638" cy="1680360"/>
          </a:xfrm>
          <a:prstGeom prst="rect">
            <a:avLst/>
          </a:prstGeom>
        </p:spPr>
      </p:pic>
      <p:pic>
        <p:nvPicPr>
          <p:cNvPr id="4" name="Picture 3">
            <a:extLst>
              <a:ext uri="{FF2B5EF4-FFF2-40B4-BE49-F238E27FC236}">
                <a16:creationId xmlns:a16="http://schemas.microsoft.com/office/drawing/2014/main" id="{0A5BBECA-8A55-5A4A-87DA-1BB2D34E2924}"/>
              </a:ext>
            </a:extLst>
          </p:cNvPr>
          <p:cNvPicPr>
            <a:picLocks noChangeAspect="1"/>
          </p:cNvPicPr>
          <p:nvPr/>
        </p:nvPicPr>
        <p:blipFill rotWithShape="1">
          <a:blip r:embed="rId3"/>
          <a:srcRect l="25971" r="26017"/>
          <a:stretch/>
        </p:blipFill>
        <p:spPr>
          <a:xfrm>
            <a:off x="4528919" y="2849521"/>
            <a:ext cx="1776425" cy="2081863"/>
          </a:xfrm>
          <a:prstGeom prst="rect">
            <a:avLst/>
          </a:prstGeom>
        </p:spPr>
      </p:pic>
      <p:pic>
        <p:nvPicPr>
          <p:cNvPr id="6" name="Picture 5">
            <a:extLst>
              <a:ext uri="{FF2B5EF4-FFF2-40B4-BE49-F238E27FC236}">
                <a16:creationId xmlns:a16="http://schemas.microsoft.com/office/drawing/2014/main" id="{7D7C209F-B084-3541-A880-3B61E0512995}"/>
              </a:ext>
            </a:extLst>
          </p:cNvPr>
          <p:cNvPicPr>
            <a:picLocks noChangeAspect="1"/>
          </p:cNvPicPr>
          <p:nvPr/>
        </p:nvPicPr>
        <p:blipFill rotWithShape="1">
          <a:blip r:embed="rId4"/>
          <a:srcRect l="55164" t="10967" r="5553" b="22623"/>
          <a:stretch/>
        </p:blipFill>
        <p:spPr>
          <a:xfrm>
            <a:off x="8027300" y="2960697"/>
            <a:ext cx="2041612" cy="1941467"/>
          </a:xfrm>
          <a:prstGeom prst="rect">
            <a:avLst/>
          </a:prstGeom>
        </p:spPr>
      </p:pic>
      <p:sp>
        <p:nvSpPr>
          <p:cNvPr id="25" name="Title 1">
            <a:extLst>
              <a:ext uri="{FF2B5EF4-FFF2-40B4-BE49-F238E27FC236}">
                <a16:creationId xmlns:a16="http://schemas.microsoft.com/office/drawing/2014/main" id="{DBC49E18-136F-BA41-A63C-3D1ACE4A7F00}"/>
              </a:ext>
            </a:extLst>
          </p:cNvPr>
          <p:cNvSpPr txBox="1">
            <a:spLocks/>
          </p:cNvSpPr>
          <p:nvPr/>
        </p:nvSpPr>
        <p:spPr>
          <a:xfrm>
            <a:off x="10238820" y="6614506"/>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1800" i="1" dirty="0"/>
              <a:t>“Function-as-a-service”</a:t>
            </a:r>
            <a:endParaRPr lang="en-US" sz="2400" i="1" dirty="0"/>
          </a:p>
        </p:txBody>
      </p:sp>
      <p:pic>
        <p:nvPicPr>
          <p:cNvPr id="12" name="Picture 11">
            <a:extLst>
              <a:ext uri="{FF2B5EF4-FFF2-40B4-BE49-F238E27FC236}">
                <a16:creationId xmlns:a16="http://schemas.microsoft.com/office/drawing/2014/main" id="{3877FCE3-5FD7-F148-8FBF-07DF7265F130}"/>
              </a:ext>
            </a:extLst>
          </p:cNvPr>
          <p:cNvPicPr>
            <a:picLocks noChangeAspect="1"/>
          </p:cNvPicPr>
          <p:nvPr/>
        </p:nvPicPr>
        <p:blipFill>
          <a:blip r:embed="rId5"/>
          <a:stretch>
            <a:fillRect/>
          </a:stretch>
        </p:blipFill>
        <p:spPr>
          <a:xfrm>
            <a:off x="10860895" y="2754984"/>
            <a:ext cx="3465410" cy="2273309"/>
          </a:xfrm>
          <a:prstGeom prst="rect">
            <a:avLst/>
          </a:prstGeom>
        </p:spPr>
      </p:pic>
      <p:pic>
        <p:nvPicPr>
          <p:cNvPr id="27" name="Picture 26">
            <a:extLst>
              <a:ext uri="{FF2B5EF4-FFF2-40B4-BE49-F238E27FC236}">
                <a16:creationId xmlns:a16="http://schemas.microsoft.com/office/drawing/2014/main" id="{23410FE1-A4DE-B74D-8934-E0C7711EFFC3}"/>
              </a:ext>
            </a:extLst>
          </p:cNvPr>
          <p:cNvPicPr>
            <a:picLocks noChangeAspect="1"/>
          </p:cNvPicPr>
          <p:nvPr/>
        </p:nvPicPr>
        <p:blipFill rotWithShape="1">
          <a:blip r:embed="rId6"/>
          <a:srcRect t="22164" b="20440"/>
          <a:stretch/>
        </p:blipFill>
        <p:spPr>
          <a:xfrm>
            <a:off x="394658" y="4815865"/>
            <a:ext cx="2981276" cy="964660"/>
          </a:xfrm>
          <a:prstGeom prst="rect">
            <a:avLst/>
          </a:prstGeom>
        </p:spPr>
      </p:pic>
      <p:sp>
        <p:nvSpPr>
          <p:cNvPr id="30" name="Title 1">
            <a:extLst>
              <a:ext uri="{FF2B5EF4-FFF2-40B4-BE49-F238E27FC236}">
                <a16:creationId xmlns:a16="http://schemas.microsoft.com/office/drawing/2014/main" id="{A982ADCD-2BF8-2243-BDAD-C7A6E32FC8BE}"/>
              </a:ext>
            </a:extLst>
          </p:cNvPr>
          <p:cNvSpPr txBox="1">
            <a:spLocks/>
          </p:cNvSpPr>
          <p:nvPr/>
        </p:nvSpPr>
        <p:spPr>
          <a:xfrm>
            <a:off x="6693326" y="1617908"/>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In 2011, </a:t>
            </a:r>
            <a:br>
              <a:rPr lang="en-US" sz="2400" dirty="0"/>
            </a:br>
            <a:r>
              <a:rPr lang="en-US" sz="2400" dirty="0"/>
              <a:t>EB is introduced</a:t>
            </a:r>
          </a:p>
        </p:txBody>
      </p:sp>
      <p:sp>
        <p:nvSpPr>
          <p:cNvPr id="31" name="Title 1">
            <a:extLst>
              <a:ext uri="{FF2B5EF4-FFF2-40B4-BE49-F238E27FC236}">
                <a16:creationId xmlns:a16="http://schemas.microsoft.com/office/drawing/2014/main" id="{F7D20379-E1C8-514D-9280-57CC4ACE0D0F}"/>
              </a:ext>
            </a:extLst>
          </p:cNvPr>
          <p:cNvSpPr txBox="1">
            <a:spLocks/>
          </p:cNvSpPr>
          <p:nvPr/>
        </p:nvSpPr>
        <p:spPr>
          <a:xfrm>
            <a:off x="10254779" y="1611915"/>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In 2014, </a:t>
            </a:r>
            <a:br>
              <a:rPr lang="en-US" sz="2400" dirty="0"/>
            </a:br>
            <a:r>
              <a:rPr lang="en-US" sz="2400" dirty="0"/>
              <a:t>Lambda is introduced</a:t>
            </a:r>
          </a:p>
        </p:txBody>
      </p:sp>
    </p:spTree>
    <p:extLst>
      <p:ext uri="{BB962C8B-B14F-4D97-AF65-F5344CB8AC3E}">
        <p14:creationId xmlns:p14="http://schemas.microsoft.com/office/powerpoint/2010/main" val="420674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serverless?</a:t>
            </a:r>
          </a:p>
        </p:txBody>
      </p:sp>
      <p:cxnSp>
        <p:nvCxnSpPr>
          <p:cNvPr id="5" name="Straight Connector 4">
            <a:extLst>
              <a:ext uri="{FF2B5EF4-FFF2-40B4-BE49-F238E27FC236}">
                <a16:creationId xmlns:a16="http://schemas.microsoft.com/office/drawing/2014/main" id="{25F06DA2-99B3-094B-9E69-9AA5EEB24FF5}"/>
              </a:ext>
            </a:extLst>
          </p:cNvPr>
          <p:cNvCxnSpPr/>
          <p:nvPr/>
        </p:nvCxnSpPr>
        <p:spPr>
          <a:xfrm>
            <a:off x="3749766" y="1457005"/>
            <a:ext cx="0" cy="5387546"/>
          </a:xfrm>
          <a:prstGeom prst="line">
            <a:avLst/>
          </a:prstGeom>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6AE721E2-9356-0B44-B388-0AA66C4921F0}"/>
              </a:ext>
            </a:extLst>
          </p:cNvPr>
          <p:cNvSpPr txBox="1">
            <a:spLocks/>
          </p:cNvSpPr>
          <p:nvPr/>
        </p:nvSpPr>
        <p:spPr>
          <a:xfrm>
            <a:off x="-333937" y="6336002"/>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Data Centers</a:t>
            </a:r>
          </a:p>
        </p:txBody>
      </p:sp>
      <p:sp>
        <p:nvSpPr>
          <p:cNvPr id="17" name="Title 1">
            <a:extLst>
              <a:ext uri="{FF2B5EF4-FFF2-40B4-BE49-F238E27FC236}">
                <a16:creationId xmlns:a16="http://schemas.microsoft.com/office/drawing/2014/main" id="{F3E012AD-DF7E-C64F-8BC0-3E68D51C546B}"/>
              </a:ext>
            </a:extLst>
          </p:cNvPr>
          <p:cNvSpPr txBox="1">
            <a:spLocks/>
          </p:cNvSpPr>
          <p:nvPr/>
        </p:nvSpPr>
        <p:spPr>
          <a:xfrm>
            <a:off x="3749766" y="1720724"/>
            <a:ext cx="6904395"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Coffee-machine-as-a-Service</a:t>
            </a:r>
          </a:p>
        </p:txBody>
      </p:sp>
      <p:cxnSp>
        <p:nvCxnSpPr>
          <p:cNvPr id="21" name="Straight Connector 20">
            <a:extLst>
              <a:ext uri="{FF2B5EF4-FFF2-40B4-BE49-F238E27FC236}">
                <a16:creationId xmlns:a16="http://schemas.microsoft.com/office/drawing/2014/main" id="{F6C92807-4AFD-324E-8C4F-BF7C5EBCF84E}"/>
              </a:ext>
            </a:extLst>
          </p:cNvPr>
          <p:cNvCxnSpPr/>
          <p:nvPr/>
        </p:nvCxnSpPr>
        <p:spPr>
          <a:xfrm>
            <a:off x="10698748" y="1457005"/>
            <a:ext cx="0" cy="5387546"/>
          </a:xfrm>
          <a:prstGeom prst="line">
            <a:avLst/>
          </a:prstGeom>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A0F1E0C4-9FB8-D241-AB37-700DB715181D}"/>
              </a:ext>
            </a:extLst>
          </p:cNvPr>
          <p:cNvSpPr txBox="1">
            <a:spLocks/>
          </p:cNvSpPr>
          <p:nvPr/>
        </p:nvSpPr>
        <p:spPr>
          <a:xfrm>
            <a:off x="6619025" y="6080391"/>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Platform </a:t>
            </a:r>
          </a:p>
          <a:p>
            <a:pPr algn="ctr"/>
            <a:r>
              <a:rPr lang="en-US" sz="2400" dirty="0"/>
              <a:t>As a service</a:t>
            </a:r>
          </a:p>
        </p:txBody>
      </p:sp>
      <p:sp>
        <p:nvSpPr>
          <p:cNvPr id="23" name="Title 1">
            <a:extLst>
              <a:ext uri="{FF2B5EF4-FFF2-40B4-BE49-F238E27FC236}">
                <a16:creationId xmlns:a16="http://schemas.microsoft.com/office/drawing/2014/main" id="{C75988AC-D6CA-3542-ACD8-4156DFCE68E3}"/>
              </a:ext>
            </a:extLst>
          </p:cNvPr>
          <p:cNvSpPr txBox="1">
            <a:spLocks/>
          </p:cNvSpPr>
          <p:nvPr/>
        </p:nvSpPr>
        <p:spPr>
          <a:xfrm>
            <a:off x="10148815" y="6249503"/>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Serverless</a:t>
            </a:r>
          </a:p>
        </p:txBody>
      </p:sp>
      <p:sp>
        <p:nvSpPr>
          <p:cNvPr id="24" name="Title 1">
            <a:extLst>
              <a:ext uri="{FF2B5EF4-FFF2-40B4-BE49-F238E27FC236}">
                <a16:creationId xmlns:a16="http://schemas.microsoft.com/office/drawing/2014/main" id="{07C6DF32-E61B-E043-9A33-89CD4EFFD46D}"/>
              </a:ext>
            </a:extLst>
          </p:cNvPr>
          <p:cNvSpPr txBox="1">
            <a:spLocks/>
          </p:cNvSpPr>
          <p:nvPr/>
        </p:nvSpPr>
        <p:spPr>
          <a:xfrm>
            <a:off x="3195853" y="6080391"/>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Infrastructure </a:t>
            </a:r>
          </a:p>
          <a:p>
            <a:pPr algn="ctr"/>
            <a:r>
              <a:rPr lang="en-US" sz="2400" dirty="0"/>
              <a:t>As a service</a:t>
            </a:r>
          </a:p>
        </p:txBody>
      </p:sp>
      <p:sp>
        <p:nvSpPr>
          <p:cNvPr id="25" name="Title 1">
            <a:extLst>
              <a:ext uri="{FF2B5EF4-FFF2-40B4-BE49-F238E27FC236}">
                <a16:creationId xmlns:a16="http://schemas.microsoft.com/office/drawing/2014/main" id="{DBC49E18-136F-BA41-A63C-3D1ACE4A7F00}"/>
              </a:ext>
            </a:extLst>
          </p:cNvPr>
          <p:cNvSpPr txBox="1">
            <a:spLocks/>
          </p:cNvSpPr>
          <p:nvPr/>
        </p:nvSpPr>
        <p:spPr>
          <a:xfrm>
            <a:off x="10238820" y="6614506"/>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1800" i="1" dirty="0"/>
              <a:t>“Function-as-a-service”</a:t>
            </a:r>
            <a:endParaRPr lang="en-US" sz="2400" i="1" dirty="0"/>
          </a:p>
        </p:txBody>
      </p:sp>
      <p:sp>
        <p:nvSpPr>
          <p:cNvPr id="31" name="Title 1">
            <a:extLst>
              <a:ext uri="{FF2B5EF4-FFF2-40B4-BE49-F238E27FC236}">
                <a16:creationId xmlns:a16="http://schemas.microsoft.com/office/drawing/2014/main" id="{F7D20379-E1C8-514D-9280-57CC4ACE0D0F}"/>
              </a:ext>
            </a:extLst>
          </p:cNvPr>
          <p:cNvSpPr txBox="1">
            <a:spLocks/>
          </p:cNvSpPr>
          <p:nvPr/>
        </p:nvSpPr>
        <p:spPr>
          <a:xfrm>
            <a:off x="10698753" y="1720724"/>
            <a:ext cx="3931647"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Coffee-as-a-service</a:t>
            </a:r>
          </a:p>
        </p:txBody>
      </p:sp>
      <p:pic>
        <p:nvPicPr>
          <p:cNvPr id="7" name="Picture 6">
            <a:extLst>
              <a:ext uri="{FF2B5EF4-FFF2-40B4-BE49-F238E27FC236}">
                <a16:creationId xmlns:a16="http://schemas.microsoft.com/office/drawing/2014/main" id="{0D44AB50-B003-2646-9370-8F3F73AB9540}"/>
              </a:ext>
            </a:extLst>
          </p:cNvPr>
          <p:cNvPicPr>
            <a:picLocks noChangeAspect="1"/>
          </p:cNvPicPr>
          <p:nvPr/>
        </p:nvPicPr>
        <p:blipFill rotWithShape="1">
          <a:blip r:embed="rId3"/>
          <a:srcRect l="30390" t="9220" r="33264" b="12221"/>
          <a:stretch/>
        </p:blipFill>
        <p:spPr>
          <a:xfrm>
            <a:off x="771621" y="2346237"/>
            <a:ext cx="2421740" cy="3289454"/>
          </a:xfrm>
          <a:prstGeom prst="rect">
            <a:avLst/>
          </a:prstGeom>
        </p:spPr>
      </p:pic>
      <p:pic>
        <p:nvPicPr>
          <p:cNvPr id="10" name="Picture 9">
            <a:extLst>
              <a:ext uri="{FF2B5EF4-FFF2-40B4-BE49-F238E27FC236}">
                <a16:creationId xmlns:a16="http://schemas.microsoft.com/office/drawing/2014/main" id="{33788F8F-99C6-1C47-A8AB-2939FF9C2249}"/>
              </a:ext>
            </a:extLst>
          </p:cNvPr>
          <p:cNvPicPr>
            <a:picLocks noChangeAspect="1"/>
          </p:cNvPicPr>
          <p:nvPr/>
        </p:nvPicPr>
        <p:blipFill rotWithShape="1">
          <a:blip r:embed="rId4"/>
          <a:srcRect l="13709" t="24122" r="12631" b="30254"/>
          <a:stretch/>
        </p:blipFill>
        <p:spPr>
          <a:xfrm>
            <a:off x="4225063" y="3457547"/>
            <a:ext cx="1913532" cy="1314505"/>
          </a:xfrm>
          <a:prstGeom prst="rect">
            <a:avLst/>
          </a:prstGeom>
        </p:spPr>
      </p:pic>
      <p:pic>
        <p:nvPicPr>
          <p:cNvPr id="28" name="Picture 27">
            <a:extLst>
              <a:ext uri="{FF2B5EF4-FFF2-40B4-BE49-F238E27FC236}">
                <a16:creationId xmlns:a16="http://schemas.microsoft.com/office/drawing/2014/main" id="{F9E811E6-E69F-8448-93D3-0CFDA9CC0558}"/>
              </a:ext>
            </a:extLst>
          </p:cNvPr>
          <p:cNvPicPr>
            <a:picLocks noChangeAspect="1"/>
          </p:cNvPicPr>
          <p:nvPr/>
        </p:nvPicPr>
        <p:blipFill rotWithShape="1">
          <a:blip r:embed="rId3"/>
          <a:srcRect l="30390" t="9220" r="33264" b="12221"/>
          <a:stretch/>
        </p:blipFill>
        <p:spPr>
          <a:xfrm>
            <a:off x="6111353" y="4114800"/>
            <a:ext cx="499994" cy="679143"/>
          </a:xfrm>
          <a:prstGeom prst="rect">
            <a:avLst/>
          </a:prstGeom>
        </p:spPr>
      </p:pic>
      <p:pic>
        <p:nvPicPr>
          <p:cNvPr id="29" name="Picture 28">
            <a:extLst>
              <a:ext uri="{FF2B5EF4-FFF2-40B4-BE49-F238E27FC236}">
                <a16:creationId xmlns:a16="http://schemas.microsoft.com/office/drawing/2014/main" id="{C5385DBF-BA7D-1748-8C22-490AF94D9499}"/>
              </a:ext>
            </a:extLst>
          </p:cNvPr>
          <p:cNvPicPr>
            <a:picLocks noChangeAspect="1"/>
          </p:cNvPicPr>
          <p:nvPr/>
        </p:nvPicPr>
        <p:blipFill rotWithShape="1">
          <a:blip r:embed="rId3"/>
          <a:srcRect l="30390" t="9220" r="33264" b="12221"/>
          <a:stretch/>
        </p:blipFill>
        <p:spPr>
          <a:xfrm>
            <a:off x="6553179" y="4114800"/>
            <a:ext cx="499994" cy="679143"/>
          </a:xfrm>
          <a:prstGeom prst="rect">
            <a:avLst/>
          </a:prstGeom>
        </p:spPr>
      </p:pic>
      <p:pic>
        <p:nvPicPr>
          <p:cNvPr id="32" name="Picture 31">
            <a:extLst>
              <a:ext uri="{FF2B5EF4-FFF2-40B4-BE49-F238E27FC236}">
                <a16:creationId xmlns:a16="http://schemas.microsoft.com/office/drawing/2014/main" id="{A6E5ADAF-73AD-5D49-9E70-9523CBBA1922}"/>
              </a:ext>
            </a:extLst>
          </p:cNvPr>
          <p:cNvPicPr>
            <a:picLocks noChangeAspect="1"/>
          </p:cNvPicPr>
          <p:nvPr/>
        </p:nvPicPr>
        <p:blipFill rotWithShape="1">
          <a:blip r:embed="rId3"/>
          <a:srcRect l="30390" t="9220" r="33264" b="12221"/>
          <a:stretch/>
        </p:blipFill>
        <p:spPr>
          <a:xfrm>
            <a:off x="6989363" y="4109541"/>
            <a:ext cx="499994" cy="679143"/>
          </a:xfrm>
          <a:prstGeom prst="rect">
            <a:avLst/>
          </a:prstGeom>
        </p:spPr>
      </p:pic>
      <p:pic>
        <p:nvPicPr>
          <p:cNvPr id="34" name="Picture 33">
            <a:extLst>
              <a:ext uri="{FF2B5EF4-FFF2-40B4-BE49-F238E27FC236}">
                <a16:creationId xmlns:a16="http://schemas.microsoft.com/office/drawing/2014/main" id="{66665ECA-3C35-1A40-9DB0-9AB318E37E58}"/>
              </a:ext>
            </a:extLst>
          </p:cNvPr>
          <p:cNvPicPr>
            <a:picLocks noChangeAspect="1"/>
          </p:cNvPicPr>
          <p:nvPr/>
        </p:nvPicPr>
        <p:blipFill rotWithShape="1">
          <a:blip r:embed="rId3"/>
          <a:srcRect l="30390" t="9220" r="33264" b="12221"/>
          <a:stretch/>
        </p:blipFill>
        <p:spPr>
          <a:xfrm>
            <a:off x="7440281" y="4109540"/>
            <a:ext cx="499994" cy="679143"/>
          </a:xfrm>
          <a:prstGeom prst="rect">
            <a:avLst/>
          </a:prstGeom>
        </p:spPr>
      </p:pic>
      <p:pic>
        <p:nvPicPr>
          <p:cNvPr id="36" name="Picture 35">
            <a:extLst>
              <a:ext uri="{FF2B5EF4-FFF2-40B4-BE49-F238E27FC236}">
                <a16:creationId xmlns:a16="http://schemas.microsoft.com/office/drawing/2014/main" id="{37BFC371-ADA3-C74C-A3EA-E9A1BD024001}"/>
              </a:ext>
            </a:extLst>
          </p:cNvPr>
          <p:cNvPicPr>
            <a:picLocks noChangeAspect="1"/>
          </p:cNvPicPr>
          <p:nvPr/>
        </p:nvPicPr>
        <p:blipFill rotWithShape="1">
          <a:blip r:embed="rId3"/>
          <a:srcRect l="30390" t="9220" r="33264" b="12221"/>
          <a:stretch/>
        </p:blipFill>
        <p:spPr>
          <a:xfrm>
            <a:off x="8318291" y="4104281"/>
            <a:ext cx="499994" cy="679143"/>
          </a:xfrm>
          <a:prstGeom prst="rect">
            <a:avLst/>
          </a:prstGeom>
        </p:spPr>
      </p:pic>
      <p:pic>
        <p:nvPicPr>
          <p:cNvPr id="37" name="Picture 36">
            <a:extLst>
              <a:ext uri="{FF2B5EF4-FFF2-40B4-BE49-F238E27FC236}">
                <a16:creationId xmlns:a16="http://schemas.microsoft.com/office/drawing/2014/main" id="{1797E257-83B5-DC4B-9A28-FBBE4B38DADD}"/>
              </a:ext>
            </a:extLst>
          </p:cNvPr>
          <p:cNvPicPr>
            <a:picLocks noChangeAspect="1"/>
          </p:cNvPicPr>
          <p:nvPr/>
        </p:nvPicPr>
        <p:blipFill rotWithShape="1">
          <a:blip r:embed="rId4"/>
          <a:srcRect l="13709" t="24122" r="12631" b="30254"/>
          <a:stretch/>
        </p:blipFill>
        <p:spPr>
          <a:xfrm>
            <a:off x="11158677" y="3447029"/>
            <a:ext cx="1913532" cy="1314505"/>
          </a:xfrm>
          <a:prstGeom prst="rect">
            <a:avLst/>
          </a:prstGeom>
        </p:spPr>
      </p:pic>
      <p:pic>
        <p:nvPicPr>
          <p:cNvPr id="11" name="Picture 10">
            <a:extLst>
              <a:ext uri="{FF2B5EF4-FFF2-40B4-BE49-F238E27FC236}">
                <a16:creationId xmlns:a16="http://schemas.microsoft.com/office/drawing/2014/main" id="{7425E534-77B0-A74E-9276-360BF1CFE9D6}"/>
              </a:ext>
            </a:extLst>
          </p:cNvPr>
          <p:cNvPicPr>
            <a:picLocks noChangeAspect="1"/>
          </p:cNvPicPr>
          <p:nvPr/>
        </p:nvPicPr>
        <p:blipFill rotWithShape="1">
          <a:blip r:embed="rId5"/>
          <a:srcRect l="24830" t="18776" r="25876" b="10343"/>
          <a:stretch/>
        </p:blipFill>
        <p:spPr>
          <a:xfrm>
            <a:off x="13546345" y="3548659"/>
            <a:ext cx="513872" cy="555622"/>
          </a:xfrm>
          <a:prstGeom prst="rect">
            <a:avLst/>
          </a:prstGeom>
        </p:spPr>
      </p:pic>
      <p:pic>
        <p:nvPicPr>
          <p:cNvPr id="38" name="Picture 37">
            <a:extLst>
              <a:ext uri="{FF2B5EF4-FFF2-40B4-BE49-F238E27FC236}">
                <a16:creationId xmlns:a16="http://schemas.microsoft.com/office/drawing/2014/main" id="{91C26636-9F66-8C48-95D7-13FFFC024928}"/>
              </a:ext>
            </a:extLst>
          </p:cNvPr>
          <p:cNvPicPr>
            <a:picLocks noChangeAspect="1"/>
          </p:cNvPicPr>
          <p:nvPr/>
        </p:nvPicPr>
        <p:blipFill rotWithShape="1">
          <a:blip r:embed="rId5"/>
          <a:srcRect l="24830" t="18776" r="25876" b="10343"/>
          <a:stretch/>
        </p:blipFill>
        <p:spPr>
          <a:xfrm>
            <a:off x="13072209" y="3548659"/>
            <a:ext cx="513872" cy="555622"/>
          </a:xfrm>
          <a:prstGeom prst="rect">
            <a:avLst/>
          </a:prstGeom>
        </p:spPr>
      </p:pic>
      <p:pic>
        <p:nvPicPr>
          <p:cNvPr id="39" name="Picture 38">
            <a:extLst>
              <a:ext uri="{FF2B5EF4-FFF2-40B4-BE49-F238E27FC236}">
                <a16:creationId xmlns:a16="http://schemas.microsoft.com/office/drawing/2014/main" id="{DCA9BA5B-726C-0643-BC52-93975FA5C2D8}"/>
              </a:ext>
            </a:extLst>
          </p:cNvPr>
          <p:cNvPicPr>
            <a:picLocks noChangeAspect="1"/>
          </p:cNvPicPr>
          <p:nvPr/>
        </p:nvPicPr>
        <p:blipFill rotWithShape="1">
          <a:blip r:embed="rId5"/>
          <a:srcRect l="24830" t="18776" r="25876" b="10343"/>
          <a:stretch/>
        </p:blipFill>
        <p:spPr>
          <a:xfrm>
            <a:off x="13072209" y="4127951"/>
            <a:ext cx="513872" cy="555622"/>
          </a:xfrm>
          <a:prstGeom prst="rect">
            <a:avLst/>
          </a:prstGeom>
        </p:spPr>
      </p:pic>
      <p:pic>
        <p:nvPicPr>
          <p:cNvPr id="40" name="Picture 39">
            <a:extLst>
              <a:ext uri="{FF2B5EF4-FFF2-40B4-BE49-F238E27FC236}">
                <a16:creationId xmlns:a16="http://schemas.microsoft.com/office/drawing/2014/main" id="{12F3A2D5-6018-454F-A213-B6A430151C7A}"/>
              </a:ext>
            </a:extLst>
          </p:cNvPr>
          <p:cNvPicPr>
            <a:picLocks noChangeAspect="1"/>
          </p:cNvPicPr>
          <p:nvPr/>
        </p:nvPicPr>
        <p:blipFill rotWithShape="1">
          <a:blip r:embed="rId5"/>
          <a:srcRect l="24830" t="18776" r="25876" b="10343"/>
          <a:stretch/>
        </p:blipFill>
        <p:spPr>
          <a:xfrm>
            <a:off x="13546345" y="4127951"/>
            <a:ext cx="513872" cy="555622"/>
          </a:xfrm>
          <a:prstGeom prst="rect">
            <a:avLst/>
          </a:prstGeom>
        </p:spPr>
      </p:pic>
      <p:pic>
        <p:nvPicPr>
          <p:cNvPr id="13" name="Picture 12">
            <a:extLst>
              <a:ext uri="{FF2B5EF4-FFF2-40B4-BE49-F238E27FC236}">
                <a16:creationId xmlns:a16="http://schemas.microsoft.com/office/drawing/2014/main" id="{6DBFF072-AB6E-4A41-9F16-30590A021148}"/>
              </a:ext>
            </a:extLst>
          </p:cNvPr>
          <p:cNvPicPr>
            <a:picLocks noChangeAspect="1"/>
          </p:cNvPicPr>
          <p:nvPr/>
        </p:nvPicPr>
        <p:blipFill rotWithShape="1">
          <a:blip r:embed="rId6"/>
          <a:srcRect l="21069" t="5728" r="20515" b="10910"/>
          <a:stretch/>
        </p:blipFill>
        <p:spPr>
          <a:xfrm>
            <a:off x="7935163" y="4114798"/>
            <a:ext cx="390365" cy="568774"/>
          </a:xfrm>
          <a:prstGeom prst="rect">
            <a:avLst/>
          </a:prstGeom>
        </p:spPr>
      </p:pic>
      <p:sp>
        <p:nvSpPr>
          <p:cNvPr id="41" name="Rectangle 40">
            <a:extLst>
              <a:ext uri="{FF2B5EF4-FFF2-40B4-BE49-F238E27FC236}">
                <a16:creationId xmlns:a16="http://schemas.microsoft.com/office/drawing/2014/main" id="{BBCA8DB0-52C4-394E-8C05-3265149E4C66}"/>
              </a:ext>
            </a:extLst>
          </p:cNvPr>
          <p:cNvSpPr/>
          <p:nvPr/>
        </p:nvSpPr>
        <p:spPr>
          <a:xfrm>
            <a:off x="14817315" y="-17541"/>
            <a:ext cx="1913532" cy="187191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B6DAD120-308E-BE4E-9B7E-4C9C71904F1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077" b="93407" l="1978" r="97253">
                        <a14:foregroundMark x1="34176" y1="7363" x2="34176" y2="7363"/>
                        <a14:foregroundMark x1="38901" y1="9780" x2="38901" y2="9780"/>
                        <a14:foregroundMark x1="34396" y1="3956" x2="34396" y2="3956"/>
                        <a14:foregroundMark x1="93736" y1="75275" x2="93736" y2="75275"/>
                        <a14:foregroundMark x1="47802" y1="91099" x2="47802" y2="91099"/>
                        <a14:foregroundMark x1="6813" y1="89780" x2="6813" y2="89780"/>
                        <a14:foregroundMark x1="6813" y1="87363" x2="6813" y2="87363"/>
                        <a14:foregroundMark x1="5165" y1="92418" x2="5165" y2="92418"/>
                        <a14:foregroundMark x1="33297" y1="3077" x2="33297" y2="3077"/>
                        <a14:foregroundMark x1="97253" y1="74286" x2="97253" y2="74286"/>
                        <a14:foregroundMark x1="87253" y1="93297" x2="87253" y2="93297"/>
                        <a14:foregroundMark x1="50220" y1="90110" x2="50220" y2="90110"/>
                        <a14:foregroundMark x1="54286" y1="87692" x2="47253" y2="92527"/>
                        <a14:foregroundMark x1="47253" y1="92527" x2="46593" y2="93407"/>
                        <a14:foregroundMark x1="55055" y1="87912" x2="55055" y2="87912"/>
                        <a14:foregroundMark x1="56044" y1="87802" x2="56044" y2="87802"/>
                        <a14:foregroundMark x1="57692" y1="86923" x2="57692" y2="86923"/>
                        <a14:foregroundMark x1="45495" y1="92308" x2="45495" y2="92308"/>
                        <a14:foregroundMark x1="44725" y1="92198" x2="44725" y2="92198"/>
                        <a14:foregroundMark x1="55275" y1="86374" x2="55275" y2="86374"/>
                        <a14:foregroundMark x1="56813" y1="86374" x2="56813" y2="86374"/>
                        <a14:foregroundMark x1="57363" y1="86154" x2="57363" y2="86154"/>
                        <a14:foregroundMark x1="57253" y1="86154" x2="57253" y2="86154"/>
                        <a14:foregroundMark x1="57473" y1="86154" x2="57473" y2="86154"/>
                        <a14:foregroundMark x1="57802" y1="86044" x2="57802" y2="86044"/>
                        <a14:foregroundMark x1="58022" y1="86264" x2="58022" y2="86264"/>
                        <a14:foregroundMark x1="56813" y1="85714" x2="56813" y2="85714"/>
                        <a14:foregroundMark x1="55495" y1="85714" x2="55495" y2="85714"/>
                        <a14:foregroundMark x1="56703" y1="85714" x2="56703" y2="85714"/>
                        <a14:foregroundMark x1="57143" y1="85714" x2="57143" y2="85714"/>
                        <a14:foregroundMark x1="4835" y1="90989" x2="4835" y2="90989"/>
                        <a14:foregroundMark x1="4505" y1="86154" x2="4505" y2="86154"/>
                        <a14:foregroundMark x1="3626" y1="86154" x2="3626" y2="86154"/>
                        <a14:foregroundMark x1="3846" y1="88352" x2="1978" y2="86703"/>
                      </a14:backgroundRemoval>
                    </a14:imgEffect>
                  </a14:imgLayer>
                </a14:imgProps>
              </a:ext>
            </a:extLst>
          </a:blip>
          <a:stretch>
            <a:fillRect/>
          </a:stretch>
        </p:blipFill>
        <p:spPr>
          <a:xfrm>
            <a:off x="8819746" y="3170598"/>
            <a:ext cx="1685401" cy="1685401"/>
          </a:xfrm>
          <a:prstGeom prst="rect">
            <a:avLst/>
          </a:prstGeom>
        </p:spPr>
      </p:pic>
    </p:spTree>
    <p:extLst>
      <p:ext uri="{BB962C8B-B14F-4D97-AF65-F5344CB8AC3E}">
        <p14:creationId xmlns:p14="http://schemas.microsoft.com/office/powerpoint/2010/main" val="89792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serverless?</a:t>
            </a:r>
          </a:p>
        </p:txBody>
      </p:sp>
      <p:cxnSp>
        <p:nvCxnSpPr>
          <p:cNvPr id="5" name="Straight Connector 4">
            <a:extLst>
              <a:ext uri="{FF2B5EF4-FFF2-40B4-BE49-F238E27FC236}">
                <a16:creationId xmlns:a16="http://schemas.microsoft.com/office/drawing/2014/main" id="{25F06DA2-99B3-094B-9E69-9AA5EEB24FF5}"/>
              </a:ext>
            </a:extLst>
          </p:cNvPr>
          <p:cNvCxnSpPr/>
          <p:nvPr/>
        </p:nvCxnSpPr>
        <p:spPr>
          <a:xfrm>
            <a:off x="7291054" y="1437069"/>
            <a:ext cx="0" cy="53875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53C5B4C-E130-564A-9DA9-0F6D2CF22039}"/>
              </a:ext>
            </a:extLst>
          </p:cNvPr>
          <p:cNvCxnSpPr/>
          <p:nvPr/>
        </p:nvCxnSpPr>
        <p:spPr>
          <a:xfrm>
            <a:off x="968813" y="4303837"/>
            <a:ext cx="12628605"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110A276-06D1-4040-868A-D6004A949A89}"/>
              </a:ext>
            </a:extLst>
          </p:cNvPr>
          <p:cNvPicPr>
            <a:picLocks noChangeAspect="1"/>
          </p:cNvPicPr>
          <p:nvPr/>
        </p:nvPicPr>
        <p:blipFill>
          <a:blip r:embed="rId2"/>
          <a:stretch>
            <a:fillRect/>
          </a:stretch>
        </p:blipFill>
        <p:spPr>
          <a:xfrm>
            <a:off x="13027257" y="-1970104"/>
            <a:ext cx="1774017" cy="1774017"/>
          </a:xfrm>
          <a:prstGeom prst="rect">
            <a:avLst/>
          </a:prstGeom>
        </p:spPr>
      </p:pic>
      <p:pic>
        <p:nvPicPr>
          <p:cNvPr id="14" name="Graphic 13">
            <a:extLst>
              <a:ext uri="{FF2B5EF4-FFF2-40B4-BE49-F238E27FC236}">
                <a16:creationId xmlns:a16="http://schemas.microsoft.com/office/drawing/2014/main" id="{F06C7C46-2099-AF4E-BECC-38979BE57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2165" y="1630866"/>
            <a:ext cx="968373" cy="968373"/>
          </a:xfrm>
          <a:prstGeom prst="rect">
            <a:avLst/>
          </a:prstGeom>
        </p:spPr>
      </p:pic>
      <p:sp>
        <p:nvSpPr>
          <p:cNvPr id="16" name="Title 1">
            <a:extLst>
              <a:ext uri="{FF2B5EF4-FFF2-40B4-BE49-F238E27FC236}">
                <a16:creationId xmlns:a16="http://schemas.microsoft.com/office/drawing/2014/main" id="{6AE721E2-9356-0B44-B388-0AA66C4921F0}"/>
              </a:ext>
            </a:extLst>
          </p:cNvPr>
          <p:cNvSpPr txBox="1">
            <a:spLocks/>
          </p:cNvSpPr>
          <p:nvPr/>
        </p:nvSpPr>
        <p:spPr>
          <a:xfrm>
            <a:off x="1641971" y="2930542"/>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No infrastructure provisioning, </a:t>
            </a:r>
          </a:p>
          <a:p>
            <a:pPr algn="ctr"/>
            <a:r>
              <a:rPr lang="en-US" sz="2400" dirty="0"/>
              <a:t>no server management</a:t>
            </a:r>
          </a:p>
        </p:txBody>
      </p:sp>
      <p:sp>
        <p:nvSpPr>
          <p:cNvPr id="17" name="Title 1">
            <a:extLst>
              <a:ext uri="{FF2B5EF4-FFF2-40B4-BE49-F238E27FC236}">
                <a16:creationId xmlns:a16="http://schemas.microsoft.com/office/drawing/2014/main" id="{F3E012AD-DF7E-C64F-8BC0-3E68D51C546B}"/>
              </a:ext>
            </a:extLst>
          </p:cNvPr>
          <p:cNvSpPr txBox="1">
            <a:spLocks/>
          </p:cNvSpPr>
          <p:nvPr/>
        </p:nvSpPr>
        <p:spPr>
          <a:xfrm>
            <a:off x="1775154" y="4537648"/>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Pay for Value</a:t>
            </a:r>
          </a:p>
        </p:txBody>
      </p:sp>
      <p:sp>
        <p:nvSpPr>
          <p:cNvPr id="18" name="Title 1">
            <a:extLst>
              <a:ext uri="{FF2B5EF4-FFF2-40B4-BE49-F238E27FC236}">
                <a16:creationId xmlns:a16="http://schemas.microsoft.com/office/drawing/2014/main" id="{75175A64-83CF-0742-AF62-0E5C60902E09}"/>
              </a:ext>
            </a:extLst>
          </p:cNvPr>
          <p:cNvSpPr txBox="1">
            <a:spLocks/>
          </p:cNvSpPr>
          <p:nvPr/>
        </p:nvSpPr>
        <p:spPr>
          <a:xfrm>
            <a:off x="8354371" y="3096913"/>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Automatic, Flexible Scaling</a:t>
            </a:r>
          </a:p>
        </p:txBody>
      </p:sp>
      <p:sp>
        <p:nvSpPr>
          <p:cNvPr id="19" name="Title 1">
            <a:extLst>
              <a:ext uri="{FF2B5EF4-FFF2-40B4-BE49-F238E27FC236}">
                <a16:creationId xmlns:a16="http://schemas.microsoft.com/office/drawing/2014/main" id="{7B3E30D0-00C1-3F4C-98DB-CD9F7C24581B}"/>
              </a:ext>
            </a:extLst>
          </p:cNvPr>
          <p:cNvSpPr txBox="1">
            <a:spLocks/>
          </p:cNvSpPr>
          <p:nvPr/>
        </p:nvSpPr>
        <p:spPr>
          <a:xfrm>
            <a:off x="8393946" y="4537648"/>
            <a:ext cx="47095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t>Highly available and secure</a:t>
            </a:r>
          </a:p>
        </p:txBody>
      </p:sp>
      <p:pic>
        <p:nvPicPr>
          <p:cNvPr id="13" name="Graphic 12">
            <a:extLst>
              <a:ext uri="{FF2B5EF4-FFF2-40B4-BE49-F238E27FC236}">
                <a16:creationId xmlns:a16="http://schemas.microsoft.com/office/drawing/2014/main" id="{ABF9EAD3-F2B4-A54F-BF55-02C38C2E1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4965" y="1630868"/>
            <a:ext cx="968371" cy="968371"/>
          </a:xfrm>
          <a:prstGeom prst="rect">
            <a:avLst/>
          </a:prstGeom>
        </p:spPr>
      </p:pic>
      <p:pic>
        <p:nvPicPr>
          <p:cNvPr id="10" name="Graphic 9">
            <a:extLst>
              <a:ext uri="{FF2B5EF4-FFF2-40B4-BE49-F238E27FC236}">
                <a16:creationId xmlns:a16="http://schemas.microsoft.com/office/drawing/2014/main" id="{1F04EFDE-87C1-204D-BDF5-9CBBCA2FCB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12567" y="5208051"/>
            <a:ext cx="968367" cy="873186"/>
          </a:xfrm>
          <a:prstGeom prst="rect">
            <a:avLst/>
          </a:prstGeom>
        </p:spPr>
      </p:pic>
      <p:pic>
        <p:nvPicPr>
          <p:cNvPr id="15" name="Graphic 14">
            <a:extLst>
              <a:ext uri="{FF2B5EF4-FFF2-40B4-BE49-F238E27FC236}">
                <a16:creationId xmlns:a16="http://schemas.microsoft.com/office/drawing/2014/main" id="{6779CA9F-56A3-C848-821D-1356A3D78B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08049" y="5043542"/>
            <a:ext cx="1202204" cy="1202204"/>
          </a:xfrm>
          <a:prstGeom prst="rect">
            <a:avLst/>
          </a:prstGeom>
        </p:spPr>
      </p:pic>
    </p:spTree>
    <p:extLst>
      <p:ext uri="{BB962C8B-B14F-4D97-AF65-F5344CB8AC3E}">
        <p14:creationId xmlns:p14="http://schemas.microsoft.com/office/powerpoint/2010/main" val="2046124780"/>
      </p:ext>
    </p:extLst>
  </p:cSld>
  <p:clrMapOvr>
    <a:masterClrMapping/>
  </p:clrMapOvr>
</p:sld>
</file>

<file path=ppt/theme/theme1.xml><?xml version="1.0" encoding="utf-8"?>
<a:theme xmlns:a="http://schemas.openxmlformats.org/drawingml/2006/main" name="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29229</TotalTime>
  <Words>1493</Words>
  <Application>Microsoft Macintosh PowerPoint</Application>
  <PresentationFormat>Custom</PresentationFormat>
  <Paragraphs>242</Paragraphs>
  <Slides>46</Slides>
  <Notes>15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Amazon Ember</vt:lpstr>
      <vt:lpstr>Amazon Ember Light</vt:lpstr>
      <vt:lpstr>Amazon Ember Regular</vt:lpstr>
      <vt:lpstr>Arial</vt:lpstr>
      <vt:lpstr>Calibri</vt:lpstr>
      <vt:lpstr>DeckTemplate-AWS</vt:lpstr>
      <vt:lpstr>How to use the template</vt:lpstr>
      <vt:lpstr>How to use the template</vt:lpstr>
      <vt:lpstr>PowerPoint Presentation</vt:lpstr>
      <vt:lpstr>Introduction</vt:lpstr>
      <vt:lpstr>Table of contents</vt:lpstr>
      <vt:lpstr>Serverless 101</vt:lpstr>
      <vt:lpstr>What is serverless?</vt:lpstr>
      <vt:lpstr>What is serverless?</vt:lpstr>
      <vt:lpstr>Why use serverless?</vt:lpstr>
      <vt:lpstr>AWS Serverless Services</vt:lpstr>
      <vt:lpstr>Hands-on project  with AWS</vt:lpstr>
      <vt:lpstr>Serverless Web Application</vt:lpstr>
      <vt:lpstr>Serverless Web Application</vt:lpstr>
      <vt:lpstr>App Demo</vt:lpstr>
      <vt:lpstr>Architecture Diagram</vt:lpstr>
      <vt:lpstr>Architecture Diagram</vt:lpstr>
      <vt:lpstr>Architecture Diagram</vt:lpstr>
      <vt:lpstr>Architecture Diagram</vt:lpstr>
      <vt:lpstr>Built Sequence</vt:lpstr>
      <vt:lpstr>Let’s get building!</vt:lpstr>
      <vt:lpstr>Q&amp;A</vt:lpstr>
      <vt:lpstr>PowerPoint Presentation</vt:lpstr>
      <vt:lpstr>Image slide (center)</vt:lpstr>
      <vt:lpstr>Image slide (2up)</vt:lpstr>
      <vt:lpstr>PowerPoint Presentation</vt:lpstr>
      <vt:lpstr>Split content</vt:lpstr>
      <vt:lpstr>White logos</vt:lpstr>
      <vt:lpstr>Full color logos</vt:lpstr>
      <vt:lpstr>Quotes</vt:lpstr>
      <vt:lpstr>Bar chart</vt:lpstr>
      <vt:lpstr>Pie chart</vt:lpstr>
      <vt:lpstr>Line chart</vt:lpstr>
      <vt:lpstr>Q&amp;A</vt:lpstr>
      <vt:lpstr>PowerPoint Presentation</vt:lpstr>
      <vt:lpstr>Example Slides</vt:lpstr>
      <vt:lpstr>Bar chart</vt:lpstr>
      <vt:lpstr>Pie chart</vt:lpstr>
      <vt:lpstr>Pie chart</vt:lpstr>
      <vt:lpstr>Color  &amp; number callouts</vt:lpstr>
      <vt:lpstr>Image slide (collage)</vt:lpstr>
      <vt:lpstr>Image slide (one photo center)</vt:lpstr>
      <vt:lpstr>Image slide (2up)</vt:lpstr>
      <vt:lpstr>Image slide (full bleed photo)</vt:lpstr>
      <vt:lpstr>Split content</vt:lpstr>
      <vt:lpstr>Customer logos</vt:lpstr>
      <vt:lpstr>Divider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199</cp:revision>
  <dcterms:created xsi:type="dcterms:W3CDTF">2016-06-17T18:22:10Z</dcterms:created>
  <dcterms:modified xsi:type="dcterms:W3CDTF">2020-08-21T02:50:17Z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